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4"/>
  </p:sldMasterIdLst>
  <p:notesMasterIdLst>
    <p:notesMasterId r:id="rId31"/>
  </p:notesMasterIdLst>
  <p:sldIdLst>
    <p:sldId id="256" r:id="rId5"/>
    <p:sldId id="261" r:id="rId6"/>
    <p:sldId id="299" r:id="rId7"/>
    <p:sldId id="257" r:id="rId8"/>
    <p:sldId id="259" r:id="rId9"/>
    <p:sldId id="260" r:id="rId10"/>
    <p:sldId id="269" r:id="rId11"/>
    <p:sldId id="274" r:id="rId12"/>
    <p:sldId id="281" r:id="rId13"/>
    <p:sldId id="282" r:id="rId14"/>
    <p:sldId id="283" r:id="rId15"/>
    <p:sldId id="275" r:id="rId16"/>
    <p:sldId id="265" r:id="rId17"/>
    <p:sldId id="268" r:id="rId18"/>
    <p:sldId id="284" r:id="rId19"/>
    <p:sldId id="285" r:id="rId20"/>
    <p:sldId id="271" r:id="rId21"/>
    <p:sldId id="276" r:id="rId22"/>
    <p:sldId id="272" r:id="rId23"/>
    <p:sldId id="286" r:id="rId24"/>
    <p:sldId id="293" r:id="rId25"/>
    <p:sldId id="280" r:id="rId26"/>
    <p:sldId id="298" r:id="rId27"/>
    <p:sldId id="300" r:id="rId28"/>
    <p:sldId id="273" r:id="rId29"/>
    <p:sldId id="295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0" autoAdjust="0"/>
    <p:restoredTop sz="94660"/>
  </p:normalViewPr>
  <p:slideViewPr>
    <p:cSldViewPr snapToGrid="0">
      <p:cViewPr varScale="1">
        <p:scale>
          <a:sx n="80" d="100"/>
          <a:sy n="80" d="100"/>
        </p:scale>
        <p:origin x="84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9.76744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19-09-10T11:35:10.186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  <inkml:trace contextRef="#ctx0" brushRef="#br0" timeOffset="-232.2">0 0 0</inkml:trace>
  <inkml:trace contextRef="#ctx0" brushRef="#br0" timeOffset="1012.82">2406-4044 0</inkml:trace>
  <inkml:trace contextRef="#ctx0" brushRef="#br0" timeOffset="761.76">2406-4044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9.76744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19-09-10T11:35:12.759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  <inkml:trace contextRef="#ctx0" brushRef="#br0" timeOffset="-213.36">0 0 0</inkml:trace>
  <inkml:trace contextRef="#ctx0" brushRef="#br0" timeOffset="2558.12">34 101 0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658AF-F35A-4BDA-A7A3-94837869F35D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5D1D0-F67D-4112-B385-759787B07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21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889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1196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0111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6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4328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05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7024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7595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83119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324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45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0476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91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00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967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192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8121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303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097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02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831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12BFA09-3838-4126-A9CF-EF1A30BA2352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719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  <p:sldLayoutId id="214748389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customXml" Target="../ink/ink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00628" y="1812661"/>
            <a:ext cx="62357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Arial Rounded MT Bold" panose="020F0704030504030204" pitchFamily="34" charset="0"/>
              </a:rPr>
              <a:t>Year 5 Curriculum Workshop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19333" y="4014971"/>
            <a:ext cx="21533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latin typeface="Arial Rounded MT Bold" panose="020F0704030504030204" pitchFamily="34" charset="0"/>
              </a:rPr>
              <a:t>2024/25</a:t>
            </a:r>
            <a:endParaRPr lang="en-GB" sz="4000" dirty="0">
              <a:latin typeface="Arial Rounded MT Bold" panose="020F0704030504030204" pitchFamily="34" charset="0"/>
            </a:endParaRPr>
          </a:p>
        </p:txBody>
      </p:sp>
      <p:pic>
        <p:nvPicPr>
          <p:cNvPr id="2050" name="Picture 2" descr="The Berkeley Academy Logo">
            <a:extLst>
              <a:ext uri="{FF2B5EF4-FFF2-40B4-BE49-F238E27FC236}">
                <a16:creationId xmlns:a16="http://schemas.microsoft.com/office/drawing/2014/main" id="{F52088C2-9312-466D-9981-7BD8C9780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51" y="768161"/>
            <a:ext cx="1740146" cy="1740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at-logo-sml (002)">
            <a:extLst>
              <a:ext uri="{FF2B5EF4-FFF2-40B4-BE49-F238E27FC236}">
                <a16:creationId xmlns:a16="http://schemas.microsoft.com/office/drawing/2014/main" id="{36D77A2E-8A88-40B8-8B94-E88EB5444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303" y="855199"/>
            <a:ext cx="1740146" cy="171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5059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latin typeface="Arial Rounded MT Bold" panose="020F0704030504030204" pitchFamily="34" charset="0"/>
              </a:rPr>
              <a:t>Class 11: Miss Talbot </a:t>
            </a:r>
          </a:p>
          <a:p>
            <a:r>
              <a:rPr lang="en-GB" sz="2800" dirty="0">
                <a:latin typeface="Arial Rounded MT Bold" panose="020F0704030504030204" pitchFamily="34" charset="0"/>
              </a:rPr>
              <a:t>Class 12:Mrs Moffett and Mr Harrison</a:t>
            </a:r>
          </a:p>
          <a:p>
            <a:pPr marL="0" indent="0">
              <a:buNone/>
            </a:pPr>
            <a:r>
              <a:rPr lang="en-GB" sz="2000" dirty="0">
                <a:latin typeface="Arial Rounded MT Bold" panose="020F0704030504030204" pitchFamily="34" charset="0"/>
              </a:rPr>
              <a:t>Mrs Veale  and Miss Shorten will be working in Class 12</a:t>
            </a:r>
          </a:p>
          <a:p>
            <a:pPr marL="0" indent="0">
              <a:buNone/>
            </a:pPr>
            <a:r>
              <a:rPr lang="en-GB" sz="2000" dirty="0">
                <a:latin typeface="Arial Rounded MT Bold" panose="020F0704030504030204" pitchFamily="34" charset="0"/>
              </a:rPr>
              <a:t>Mrs Machin will be supporting both classes.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63700" y="1079500"/>
            <a:ext cx="890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Arial Rounded MT Bold" panose="020F0704030504030204" pitchFamily="34" charset="0"/>
              </a:rPr>
              <a:t>Welcome to Year 5</a:t>
            </a:r>
          </a:p>
        </p:txBody>
      </p:sp>
    </p:spTree>
    <p:extLst>
      <p:ext uri="{BB962C8B-B14F-4D97-AF65-F5344CB8AC3E}">
        <p14:creationId xmlns:p14="http://schemas.microsoft.com/office/powerpoint/2010/main" val="3639731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F2933B-D1BB-4428-8C13-1E942156586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402" y="682185"/>
            <a:ext cx="7775196" cy="5493630"/>
          </a:xfrm>
        </p:spPr>
      </p:pic>
    </p:spTree>
    <p:extLst>
      <p:ext uri="{BB962C8B-B14F-4D97-AF65-F5344CB8AC3E}">
        <p14:creationId xmlns:p14="http://schemas.microsoft.com/office/powerpoint/2010/main" val="1195789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>
            <a:spLocks noGrp="1"/>
          </p:cNvSpPr>
          <p:nvPr>
            <p:ph type="body" idx="1"/>
          </p:nvPr>
        </p:nvSpPr>
        <p:spPr>
          <a:xfrm>
            <a:off x="1295402" y="2636912"/>
            <a:ext cx="9601196" cy="33123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44144" indent="-244144" defTabSz="813816">
              <a:defRPr sz="2492" b="1"/>
            </a:pPr>
            <a:r>
              <a:rPr lang="en-GB" sz="2800" dirty="0">
                <a:latin typeface="Arial Rounded MT Bold" panose="020F0704030504030204" pitchFamily="34" charset="0"/>
              </a:rPr>
              <a:t>To understand expectations within each year group </a:t>
            </a:r>
          </a:p>
          <a:p>
            <a:pPr marL="0" indent="0" defTabSz="813816">
              <a:buNone/>
              <a:defRPr sz="2492" b="1"/>
            </a:pPr>
            <a:endParaRPr lang="en-GB" sz="2800" dirty="0">
              <a:latin typeface="Arial Rounded MT Bold" panose="020F0704030504030204" pitchFamily="34" charset="0"/>
            </a:endParaRPr>
          </a:p>
          <a:p>
            <a:pPr marL="244144" indent="-244144" defTabSz="813816">
              <a:defRPr sz="2492" b="1"/>
            </a:pPr>
            <a:r>
              <a:rPr sz="2800" dirty="0">
                <a:latin typeface="Arial Rounded MT Bold" panose="020F0704030504030204" pitchFamily="34" charset="0"/>
              </a:rPr>
              <a:t>To </a:t>
            </a:r>
            <a:r>
              <a:rPr lang="en-GB" sz="2800" dirty="0">
                <a:latin typeface="Arial Rounded MT Bold" panose="020F0704030504030204" pitchFamily="34" charset="0"/>
              </a:rPr>
              <a:t>identify ways to support your child's learning at home</a:t>
            </a:r>
            <a:endParaRPr sz="2800" dirty="0">
              <a:latin typeface="Arial Rounded MT Bold" panose="020F0704030504030204" pitchFamily="34" charset="0"/>
            </a:endParaRPr>
          </a:p>
          <a:p>
            <a:pPr marL="0" indent="0" defTabSz="813816">
              <a:buSzTx/>
              <a:buNone/>
              <a:defRPr sz="2492" b="1"/>
            </a:pPr>
            <a:endParaRPr dirty="0"/>
          </a:p>
          <a:p>
            <a:pPr marL="0" indent="0" defTabSz="813816">
              <a:buSzTx/>
              <a:buNone/>
              <a:defRPr sz="2492" b="1"/>
            </a:pPr>
            <a:endParaRPr dirty="0"/>
          </a:p>
        </p:txBody>
      </p:sp>
      <p:sp>
        <p:nvSpPr>
          <p:cNvPr id="163" name="Shape 16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defRPr sz="6000" b="1"/>
            </a:lvl1pPr>
          </a:lstStyle>
          <a:p>
            <a:r>
              <a:rPr sz="7200" b="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Aim</a:t>
            </a:r>
            <a:r>
              <a:rPr lang="en-GB" sz="7200" b="0" dirty="0">
                <a:solidFill>
                  <a:schemeClr val="tx1"/>
                </a:solidFill>
                <a:latin typeface="Arial Rounded MT Bold" panose="020F0704030504030204" pitchFamily="34" charset="0"/>
              </a:rPr>
              <a:t>s:</a:t>
            </a:r>
            <a:endParaRPr sz="7200" b="0" dirty="0">
              <a:solidFill>
                <a:srgbClr val="FFFF00"/>
              </a:solidFill>
              <a:latin typeface="Arial Rounded MT Bold" panose="020F070403050403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2486545" y="1876926"/>
              <a:ext cx="866520" cy="145620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74665" y="1865046"/>
                <a:ext cx="890280" cy="147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/>
              <p14:cNvContentPartPr/>
              <p14:nvPr/>
            </p14:nvContentPartPr>
            <p14:xfrm>
              <a:off x="5927425" y="3260406"/>
              <a:ext cx="12600" cy="3672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15545" y="3248526"/>
                <a:ext cx="36360" cy="60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59993-4AE6-4C81-B809-1376469DA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Arial Rounded MT Bold" panose="020F0704030504030204" pitchFamily="34" charset="0"/>
              </a:rPr>
              <a:t>REPORTING TO PARENTS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E2F0F7-C177-4DAF-9D9D-80E19A8DA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556932"/>
            <a:ext cx="10318459" cy="331893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3200" dirty="0">
                <a:latin typeface="Arial Rounded MT Bold" panose="020F0704030504030204" pitchFamily="34" charset="0"/>
              </a:rPr>
              <a:t>We will continue to use the phrases:</a:t>
            </a:r>
          </a:p>
          <a:p>
            <a:pPr lvl="1"/>
            <a:r>
              <a:rPr lang="en-GB" sz="3200" dirty="0">
                <a:latin typeface="Arial Rounded MT Bold" panose="020F0704030504030204" pitchFamily="34" charset="0"/>
              </a:rPr>
              <a:t>Working towards age related expectation WTS</a:t>
            </a:r>
          </a:p>
          <a:p>
            <a:pPr lvl="1"/>
            <a:r>
              <a:rPr lang="en-GB" sz="3200" dirty="0">
                <a:latin typeface="Arial Rounded MT Bold" panose="020F0704030504030204" pitchFamily="34" charset="0"/>
              </a:rPr>
              <a:t>Working at age related expectation EXP</a:t>
            </a:r>
          </a:p>
          <a:p>
            <a:pPr lvl="1"/>
            <a:r>
              <a:rPr lang="en-GB" sz="3200" dirty="0">
                <a:latin typeface="Arial Rounded MT Bold" panose="020F0704030504030204" pitchFamily="34" charset="0"/>
              </a:rPr>
              <a:t>Working well within age related expectations</a:t>
            </a:r>
          </a:p>
          <a:p>
            <a:pPr lvl="1"/>
            <a:r>
              <a:rPr lang="en-GB" sz="3200" dirty="0">
                <a:latin typeface="Arial Rounded MT Bold" panose="020F0704030504030204" pitchFamily="34" charset="0"/>
              </a:rPr>
              <a:t>We use these terms to describe your child’s progress against the curriculum for their year group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755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Arial Rounded MT Bold" panose="020F0704030504030204" pitchFamily="34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1331" y="2014194"/>
            <a:ext cx="10578547" cy="39227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Berlin Sans FB" panose="020E0602020502020306" pitchFamily="34" charset="0"/>
            </a:endParaRPr>
          </a:p>
          <a:p>
            <a:pPr fontAlgn="t"/>
            <a:r>
              <a:rPr lang="en-GB" dirty="0">
                <a:latin typeface="Arial Rounded MT Bold" panose="020F0704030504030204" pitchFamily="34" charset="0"/>
              </a:rPr>
              <a:t>On Friday, homework will be set and then handed back in by the following Friday so that new homework can be set. </a:t>
            </a:r>
          </a:p>
          <a:p>
            <a:pPr fontAlgn="t"/>
            <a:r>
              <a:rPr lang="en-GB" dirty="0">
                <a:latin typeface="Arial Rounded MT Bold" panose="020F0704030504030204" pitchFamily="34" charset="0"/>
              </a:rPr>
              <a:t>Each week there will be a Maths task linked to what we have learnt in class that week. There will also be a reading comprehension or a SPaG activity.</a:t>
            </a:r>
          </a:p>
          <a:p>
            <a:pPr fontAlgn="t"/>
            <a:r>
              <a:rPr lang="en-GB" dirty="0">
                <a:latin typeface="Arial Rounded MT Bold" panose="020F0704030504030204" pitchFamily="34" charset="0"/>
              </a:rPr>
              <a:t>We also ask for children to read at least three times a week at home.</a:t>
            </a:r>
          </a:p>
          <a:p>
            <a:pPr fontAlgn="t"/>
            <a:r>
              <a:rPr lang="en-GB" dirty="0">
                <a:latin typeface="Arial Rounded MT Bold" panose="020F0704030504030204" pitchFamily="34" charset="0"/>
              </a:rPr>
              <a:t>Please remember to access the many online resources available to enhance your child’s learning too.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185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317" y="373515"/>
            <a:ext cx="9601196" cy="1303867"/>
          </a:xfrm>
        </p:spPr>
        <p:txBody>
          <a:bodyPr>
            <a:noAutofit/>
          </a:bodyPr>
          <a:lstStyle/>
          <a:p>
            <a:r>
              <a:rPr lang="en-GB" sz="6000" dirty="0">
                <a:latin typeface="Arial Rounded MT Bold" panose="020F0704030504030204" pitchFamily="34" charset="0"/>
              </a:rPr>
              <a:t>Maths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856454-389F-4784-91A5-E03060FEE7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417" y="1425712"/>
            <a:ext cx="10159574" cy="47229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63E9C9-B725-455B-9878-577166BB6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1745" y="709323"/>
            <a:ext cx="751876" cy="71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521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 txBox="1">
            <a:spLocks/>
          </p:cNvSpPr>
          <p:nvPr/>
        </p:nvSpPr>
        <p:spPr>
          <a:xfrm>
            <a:off x="1524000" y="1200795"/>
            <a:ext cx="9144000" cy="7064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How we teach Maths</a:t>
            </a:r>
            <a:endParaRPr lang="en-GB" sz="3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524000" y="2360684"/>
            <a:ext cx="89100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Practical based</a:t>
            </a:r>
          </a:p>
          <a:p>
            <a:pPr algn="ctr"/>
            <a:endParaRPr lang="en-GB" sz="3600" dirty="0"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Concrete, Pictorial, Abstract</a:t>
            </a:r>
          </a:p>
          <a:p>
            <a:pPr algn="ctr"/>
            <a:endParaRPr lang="en-GB" sz="3600" dirty="0"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Strong number knowledge</a:t>
            </a:r>
          </a:p>
          <a:p>
            <a:pPr algn="ctr"/>
            <a:endParaRPr lang="en-GB" sz="3600" dirty="0"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Can they apply it?</a:t>
            </a:r>
          </a:p>
          <a:p>
            <a:pPr algn="ctr"/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947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Concrete</a:t>
            </a:r>
            <a:endParaRPr lang="en-GB" sz="36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923108" y="2413142"/>
            <a:ext cx="93701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We give all our children hands on experiences using real objects. It is the foundation for conceptual understanding.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7FEDA8-A2E9-496C-A9DE-3BD90A644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941" y="4138127"/>
            <a:ext cx="2034073" cy="20340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E325527-5E68-43DA-BF9D-900D9A279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656" y="4595812"/>
            <a:ext cx="1393183" cy="1393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8613DF-6F83-429A-931A-2D717CE1F5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3400" y="4454277"/>
            <a:ext cx="1672526" cy="16762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61AD2E-D880-4D2A-BD3F-C2D3FB77B4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193" y="4218204"/>
            <a:ext cx="2677026" cy="187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636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396" y="585705"/>
            <a:ext cx="10018713" cy="1752599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Pictorial </a:t>
            </a:r>
            <a:endParaRPr lang="en-GB" sz="36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868764" y="2333782"/>
            <a:ext cx="103899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Using representations, such as a diagram or a picture of the problem.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5D5855-D9E1-4740-94D2-2BCD4B0DAD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36" y="3754721"/>
            <a:ext cx="3161933" cy="24392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5F9252-C1FC-49B8-A3E0-9DEFF5A5E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314563" y="4476420"/>
            <a:ext cx="2128604" cy="8476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A8FB74-49AC-48FF-8839-A898BD4A2F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9439" y="3680627"/>
            <a:ext cx="3246090" cy="243920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0B69DB8-114D-4507-8E43-5B08AAF982DA}"/>
              </a:ext>
            </a:extLst>
          </p:cNvPr>
          <p:cNvGrpSpPr/>
          <p:nvPr/>
        </p:nvGrpSpPr>
        <p:grpSpPr>
          <a:xfrm rot="5400000">
            <a:off x="4241930" y="3898060"/>
            <a:ext cx="2308373" cy="2004337"/>
            <a:chOff x="0" y="0"/>
            <a:chExt cx="4826000" cy="4786745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C4AA2A7-21E4-4C80-96C1-311127C162AB}"/>
                </a:ext>
              </a:extLst>
            </p:cNvPr>
            <p:cNvSpPr/>
            <p:nvPr/>
          </p:nvSpPr>
          <p:spPr>
            <a:xfrm>
              <a:off x="1360055" y="0"/>
              <a:ext cx="2105891" cy="199505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E8C1FDD-19AF-4036-ACF4-9C3A65DA838E}"/>
                </a:ext>
              </a:extLst>
            </p:cNvPr>
            <p:cNvSpPr/>
            <p:nvPr/>
          </p:nvSpPr>
          <p:spPr>
            <a:xfrm>
              <a:off x="0" y="2791691"/>
              <a:ext cx="2105891" cy="199505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48B8633-7C80-48A2-ADDA-3EF5310DD4EE}"/>
                </a:ext>
              </a:extLst>
            </p:cNvPr>
            <p:cNvSpPr/>
            <p:nvPr/>
          </p:nvSpPr>
          <p:spPr>
            <a:xfrm>
              <a:off x="2720109" y="2791691"/>
              <a:ext cx="2105891" cy="199505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6DEA3A1-B497-438C-A4D5-6DE17CAC7FBE}"/>
                </a:ext>
              </a:extLst>
            </p:cNvPr>
            <p:cNvCxnSpPr/>
            <p:nvPr/>
          </p:nvCxnSpPr>
          <p:spPr>
            <a:xfrm flipH="1">
              <a:off x="1463965" y="1911927"/>
              <a:ext cx="508000" cy="96981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3A82400-CAAC-4E4A-9383-FABD22E205F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810161" y="1911927"/>
              <a:ext cx="508000" cy="96981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759297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Abstract</a:t>
            </a:r>
            <a:endParaRPr lang="en-GB" sz="36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640972" y="2716648"/>
            <a:ext cx="89100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Children are now able to represent problems using notation, for example:</a:t>
            </a:r>
          </a:p>
          <a:p>
            <a:pPr algn="ctr"/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2,351 x 12 =</a:t>
            </a: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191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Fluency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4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Rapid recall of number facts</a:t>
            </a:r>
          </a:p>
          <a:p>
            <a:endParaRPr lang="en-GB" sz="3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r>
              <a:rPr lang="en-GB" sz="3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Year 5: Multiplication and related division facts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Using known number facts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Associating number bonds </a:t>
            </a:r>
          </a:p>
        </p:txBody>
      </p:sp>
    </p:spTree>
    <p:extLst>
      <p:ext uri="{BB962C8B-B14F-4D97-AF65-F5344CB8AC3E}">
        <p14:creationId xmlns:p14="http://schemas.microsoft.com/office/powerpoint/2010/main" val="39556716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3793D-0D4B-41F7-B768-4B1066BD8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507" y="982132"/>
            <a:ext cx="11132190" cy="1303867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 Rounded MT Bold" panose="020F0704030504030204" pitchFamily="34" charset="0"/>
              </a:rPr>
              <a:t>HOW CAN YOU HELP YOUR CHILD AT HOME?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F14CC-A866-42FE-9638-7E2DDB0D5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453" y="2583809"/>
            <a:ext cx="10939244" cy="4197387"/>
          </a:xfrm>
        </p:spPr>
        <p:txBody>
          <a:bodyPr>
            <a:noAutofit/>
          </a:bodyPr>
          <a:lstStyle/>
          <a:p>
            <a:r>
              <a:rPr lang="en-GB" sz="2400" dirty="0">
                <a:latin typeface="Arial Rounded MT Bold" panose="020F0704030504030204" pitchFamily="34" charset="0"/>
              </a:rPr>
              <a:t>Times tables </a:t>
            </a:r>
          </a:p>
          <a:p>
            <a:r>
              <a:rPr lang="en-GB" sz="2400" dirty="0">
                <a:latin typeface="Arial Rounded MT Bold" panose="020F0704030504030204" pitchFamily="34" charset="0"/>
              </a:rPr>
              <a:t>Developing their mental strategies for addition, subtraction, multiplication and division. </a:t>
            </a:r>
          </a:p>
          <a:p>
            <a:r>
              <a:rPr lang="en-GB" dirty="0">
                <a:latin typeface="Arial Rounded MT Bold" panose="020F0704030504030204" pitchFamily="34" charset="0"/>
              </a:rPr>
              <a:t>Telling the time</a:t>
            </a:r>
          </a:p>
          <a:p>
            <a:r>
              <a:rPr lang="en-GB" sz="2400" dirty="0">
                <a:latin typeface="Arial Rounded MT Bold" panose="020F0704030504030204" pitchFamily="34" charset="0"/>
              </a:rPr>
              <a:t>Days, weeks, months and years </a:t>
            </a:r>
          </a:p>
          <a:p>
            <a:endParaRPr lang="en-GB" sz="24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723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980" y="854503"/>
            <a:ext cx="10584040" cy="514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963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9E6C7-B82E-4963-B0DD-D4A1FD528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12599" y="2125133"/>
            <a:ext cx="11808823" cy="1303867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The four areas of the English Curriculum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75A61B-478C-47E6-9C0D-80DA8A0306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5776" y="3227978"/>
            <a:ext cx="10941247" cy="3124201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Spoken language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Reading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800" dirty="0" err="1">
                <a:latin typeface="Arial Rounded MT Bold" panose="020F0704030504030204" pitchFamily="34" charset="0"/>
                <a:ea typeface="PBCoffeeCake" panose="02000603000000000000" pitchFamily="2" charset="0"/>
              </a:rPr>
              <a:t>SPaG</a:t>
            </a:r>
            <a:r>
              <a:rPr lang="en-GB" sz="4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/ Phonics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4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Writing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E3838B9-5053-48F7-80C0-59B3F3531B45}"/>
              </a:ext>
            </a:extLst>
          </p:cNvPr>
          <p:cNvSpPr txBox="1">
            <a:spLocks/>
          </p:cNvSpPr>
          <p:nvPr/>
        </p:nvSpPr>
        <p:spPr>
          <a:xfrm>
            <a:off x="1295402" y="757491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8800" dirty="0">
                <a:latin typeface="Arial Rounded MT Bold" panose="020F0704030504030204" pitchFamily="34" charset="0"/>
              </a:rPr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320216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9E6C7-B82E-4963-B0DD-D4A1FD528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Spoken Language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75A61B-478C-47E6-9C0D-80DA8A030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Drama and role play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Class assemblies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Reading aloud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Talk partners in class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Talk for Writing</a:t>
            </a:r>
          </a:p>
        </p:txBody>
      </p:sp>
    </p:spTree>
    <p:extLst>
      <p:ext uri="{BB962C8B-B14F-4D97-AF65-F5344CB8AC3E}">
        <p14:creationId xmlns:p14="http://schemas.microsoft.com/office/powerpoint/2010/main" val="2777702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1" y="1008984"/>
            <a:ext cx="9601196" cy="1303867"/>
          </a:xfrm>
        </p:spPr>
        <p:txBody>
          <a:bodyPr>
            <a:noAutofit/>
          </a:bodyPr>
          <a:lstStyle/>
          <a:p>
            <a:r>
              <a:rPr lang="en-GB" sz="8800" dirty="0">
                <a:latin typeface="Arial Rounded MT Bold" panose="020F0704030504030204" pitchFamily="34" charset="0"/>
              </a:rPr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998291" y="2627701"/>
            <a:ext cx="103272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A solid foundation in reading is crucial to your child’s success as they progress through primary school, into secondary school and then in later life.</a:t>
            </a:r>
          </a:p>
        </p:txBody>
      </p:sp>
    </p:spTree>
    <p:extLst>
      <p:ext uri="{BB962C8B-B14F-4D97-AF65-F5344CB8AC3E}">
        <p14:creationId xmlns:p14="http://schemas.microsoft.com/office/powerpoint/2010/main" val="25906909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Arial Rounded MT Bold" panose="020F0704030504030204" pitchFamily="34" charset="0"/>
              </a:rPr>
              <a:t>Our aims are to…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3790" y="2556932"/>
            <a:ext cx="10184235" cy="3318936"/>
          </a:xfrm>
        </p:spPr>
        <p:txBody>
          <a:bodyPr>
            <a:normAutofit/>
          </a:bodyPr>
          <a:lstStyle/>
          <a:p>
            <a:r>
              <a:rPr lang="en-GB" sz="3000" dirty="0">
                <a:latin typeface="Arial Rounded MT Bold" panose="020F0704030504030204" pitchFamily="34" charset="0"/>
              </a:rPr>
              <a:t>Encourage children to develop a </a:t>
            </a:r>
            <a:r>
              <a:rPr lang="en-GB" sz="3000" b="1" dirty="0">
                <a:latin typeface="Arial Rounded MT Bold" panose="020F0704030504030204" pitchFamily="34" charset="0"/>
              </a:rPr>
              <a:t>love</a:t>
            </a:r>
            <a:r>
              <a:rPr lang="en-GB" sz="3000" dirty="0">
                <a:latin typeface="Arial Rounded MT Bold" panose="020F0704030504030204" pitchFamily="34" charset="0"/>
              </a:rPr>
              <a:t> of books</a:t>
            </a:r>
          </a:p>
          <a:p>
            <a:r>
              <a:rPr lang="en-GB" sz="3000" dirty="0">
                <a:latin typeface="Arial Rounded MT Bold" panose="020F0704030504030204" pitchFamily="34" charset="0"/>
              </a:rPr>
              <a:t>Give children the opportunity to </a:t>
            </a:r>
            <a:r>
              <a:rPr lang="en-GB" sz="3000" b="1" dirty="0">
                <a:latin typeface="Arial Rounded MT Bold" panose="020F0704030504030204" pitchFamily="34" charset="0"/>
              </a:rPr>
              <a:t>talk </a:t>
            </a:r>
            <a:r>
              <a:rPr lang="en-GB" sz="3000" dirty="0">
                <a:latin typeface="Arial Rounded MT Bold" panose="020F0704030504030204" pitchFamily="34" charset="0"/>
              </a:rPr>
              <a:t>about books that they have read</a:t>
            </a:r>
          </a:p>
          <a:p>
            <a:r>
              <a:rPr lang="en-GB" sz="3000" dirty="0">
                <a:latin typeface="Arial Rounded MT Bold" panose="020F0704030504030204" pitchFamily="34" charset="0"/>
              </a:rPr>
              <a:t>Help children to develop the skills of </a:t>
            </a:r>
            <a:r>
              <a:rPr lang="en-GB" sz="3000" b="1" dirty="0">
                <a:latin typeface="Arial Rounded MT Bold" panose="020F0704030504030204" pitchFamily="34" charset="0"/>
              </a:rPr>
              <a:t>deduction</a:t>
            </a:r>
            <a:r>
              <a:rPr lang="en-GB" sz="3000" dirty="0">
                <a:latin typeface="Arial Rounded MT Bold" panose="020F0704030504030204" pitchFamily="34" charset="0"/>
              </a:rPr>
              <a:t> and </a:t>
            </a:r>
            <a:r>
              <a:rPr lang="en-GB" sz="3000" b="1" dirty="0">
                <a:latin typeface="Arial Rounded MT Bold" panose="020F0704030504030204" pitchFamily="34" charset="0"/>
              </a:rPr>
              <a:t>inference</a:t>
            </a:r>
            <a:r>
              <a:rPr lang="en-GB" sz="3000" dirty="0">
                <a:latin typeface="Arial Rounded MT Bold" panose="020F0704030504030204" pitchFamily="34" charset="0"/>
              </a:rPr>
              <a:t> (reading between the lines)</a:t>
            </a:r>
          </a:p>
          <a:p>
            <a:endParaRPr lang="en-GB" sz="3000" dirty="0">
              <a:latin typeface="Arial Rounded MT Bold" panose="020F070403050403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7422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391174" y="-276837"/>
            <a:ext cx="9601200" cy="2828809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Arial Rounded MT Bold" panose="020F0704030504030204" pitchFamily="34" charset="0"/>
              </a:rPr>
              <a:t>Reading in school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3ADD45-2EE5-450B-98F0-9C2BEB4DA0E0}"/>
              </a:ext>
            </a:extLst>
          </p:cNvPr>
          <p:cNvSpPr txBox="1"/>
          <p:nvPr/>
        </p:nvSpPr>
        <p:spPr>
          <a:xfrm>
            <a:off x="1199626" y="1862356"/>
            <a:ext cx="9601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</a:rPr>
              <a:t>Reading is taught daily, where children are provided with a wide range of texts.</a:t>
            </a:r>
          </a:p>
          <a:p>
            <a:endParaRPr lang="en-GB" sz="3600" dirty="0">
              <a:latin typeface="Arial Rounded MT Bold" panose="020F0704030504030204" pitchFamily="34" charset="0"/>
            </a:endParaRPr>
          </a:p>
          <a:p>
            <a:r>
              <a:rPr lang="en-GB" sz="3600" dirty="0">
                <a:latin typeface="Arial Rounded MT Bold" panose="020F0704030504030204" pitchFamily="34" charset="0"/>
              </a:rPr>
              <a:t>Children will learn to read carefully, skim and scan for evidence to support their answers and develop their skills to answer a variety of comprehension questions. </a:t>
            </a:r>
          </a:p>
        </p:txBody>
      </p:sp>
    </p:spTree>
    <p:extLst>
      <p:ext uri="{BB962C8B-B14F-4D97-AF65-F5344CB8AC3E}">
        <p14:creationId xmlns:p14="http://schemas.microsoft.com/office/powerpoint/2010/main" val="16254889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88490" y="916950"/>
            <a:ext cx="10058400" cy="1371600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Reading at home</a:t>
            </a:r>
            <a:endParaRPr lang="en-GB" sz="3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8E45A8-6673-4EEF-B74A-F05B4C3F52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945" y="2575420"/>
            <a:ext cx="10710972" cy="3639986"/>
          </a:xfrm>
        </p:spPr>
        <p:txBody>
          <a:bodyPr>
            <a:normAutofit fontScale="70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Reading with siblings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Joining the library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Bedtime stories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Re-reading books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Allowing your child to see you 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>
                <a:latin typeface="Arial Rounded MT Bold" panose="020F0704030504030204" pitchFamily="34" charset="0"/>
                <a:ea typeface="PBCoffeeCake" panose="02000603000000000000" pitchFamily="2" charset="0"/>
              </a:rPr>
              <a:t>Bringing </a:t>
            </a:r>
            <a:r>
              <a:rPr lang="en-GB" sz="40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a reading book and their reading diary to school everyday</a:t>
            </a:r>
          </a:p>
          <a:p>
            <a:endParaRPr lang="en-GB" dirty="0"/>
          </a:p>
        </p:txBody>
      </p:sp>
      <p:pic>
        <p:nvPicPr>
          <p:cNvPr id="1026" name="Picture 2" descr="Best Books for Year 5 | Ages 9-10 | The Reader Teacher">
            <a:extLst>
              <a:ext uri="{FF2B5EF4-FFF2-40B4-BE49-F238E27FC236}">
                <a16:creationId xmlns:a16="http://schemas.microsoft.com/office/drawing/2014/main" id="{2F51779E-86A4-45DA-B158-13280D763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56" y="2033325"/>
            <a:ext cx="3582099" cy="253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4265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4978" y="759356"/>
            <a:ext cx="4085191" cy="1752599"/>
          </a:xfrm>
        </p:spPr>
        <p:txBody>
          <a:bodyPr>
            <a:no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Berlin Sans FB Demi" panose="020E0802020502020306" pitchFamily="34" charset="0"/>
                <a:ea typeface="PBCoffeeCake" panose="02000603000000000000" pitchFamily="2" charset="0"/>
              </a:rPr>
              <a:t>Writing</a:t>
            </a:r>
            <a:endParaRPr lang="en-GB" sz="4800" u="sng" dirty="0">
              <a:solidFill>
                <a:schemeClr val="tx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029007" y="2739243"/>
            <a:ext cx="50669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erlin Sans FB" panose="020E0602020502020306" pitchFamily="34" charset="0"/>
                <a:ea typeface="PBCoffeeCake" panose="02000603000000000000" pitchFamily="2" charset="0"/>
              </a:rPr>
              <a:t>Quality 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erlin Sans FB" panose="020E0602020502020306" pitchFamily="34" charset="0"/>
                <a:ea typeface="PBCoffeeCake" panose="02000603000000000000" pitchFamily="2" charset="0"/>
              </a:rPr>
              <a:t>Model shared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erlin Sans FB" panose="020E0602020502020306" pitchFamily="34" charset="0"/>
                <a:ea typeface="PBCoffeeCake" panose="02000603000000000000" pitchFamily="2" charset="0"/>
              </a:rPr>
              <a:t>Draft and edit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>
                <a:latin typeface="Berlin Sans FB" panose="020E0602020502020306" pitchFamily="34" charset="0"/>
                <a:ea typeface="PBCoffeeCake" panose="02000603000000000000" pitchFamily="2" charset="0"/>
              </a:rPr>
              <a:t>Create a finished product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2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  <p:pic>
        <p:nvPicPr>
          <p:cNvPr id="5" name="Picture 4" descr="Kensuke's Kingdom by Michael Morpurgo (9781405221740/Paperback) |  LoveReading4Kids">
            <a:extLst>
              <a:ext uri="{FF2B5EF4-FFF2-40B4-BE49-F238E27FC236}">
                <a16:creationId xmlns:a16="http://schemas.microsoft.com/office/drawing/2014/main" id="{5EEE9BDC-2E22-4494-8A71-F3A573786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3790" y="2212483"/>
            <a:ext cx="2299203" cy="286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enry's Freedom Box: A True Story from the Underground Railroad : Levine,  Ellen, Nelson, Kadir: Amazon.co.uk: Books">
            <a:extLst>
              <a:ext uri="{FF2B5EF4-FFF2-40B4-BE49-F238E27FC236}">
                <a16:creationId xmlns:a16="http://schemas.microsoft.com/office/drawing/2014/main" id="{6E722634-AF07-4C8C-B74B-D72A038A7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451" y="2212482"/>
            <a:ext cx="2358888" cy="286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1883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2614" y="1110343"/>
            <a:ext cx="96665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Berlin Sans FB Demi" panose="020E0802020502020306" pitchFamily="34" charset="0"/>
              </a:rPr>
              <a:t>SPAG KS2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48E45A8-6673-4EEF-B74A-F05B4C3F52E8}"/>
              </a:ext>
            </a:extLst>
          </p:cNvPr>
          <p:cNvSpPr txBox="1">
            <a:spLocks/>
          </p:cNvSpPr>
          <p:nvPr/>
        </p:nvSpPr>
        <p:spPr>
          <a:xfrm>
            <a:off x="1524000" y="2579914"/>
            <a:ext cx="9144000" cy="33636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FF0000"/>
                </a:solidFill>
                <a:latin typeface="Berlin Sans FB" panose="020E0602020502020306" pitchFamily="34" charset="0"/>
                <a:ea typeface="PBCoffeeCake" panose="02000603000000000000" pitchFamily="2" charset="0"/>
              </a:rPr>
              <a:t>S </a:t>
            </a:r>
            <a:r>
              <a:rPr lang="en-GB" sz="2800" dirty="0">
                <a:latin typeface="Berlin Sans FB" panose="020E0602020502020306" pitchFamily="34" charset="0"/>
                <a:ea typeface="PBCoffeeCake" panose="02000603000000000000" pitchFamily="2" charset="0"/>
              </a:rPr>
              <a:t>is for spelling</a:t>
            </a:r>
            <a:endParaRPr lang="en-GB" sz="2800" dirty="0">
              <a:solidFill>
                <a:srgbClr val="FF0000"/>
              </a:solidFill>
              <a:latin typeface="Berlin Sans FB" panose="020E0602020502020306" pitchFamily="34" charset="0"/>
              <a:ea typeface="PBCoffeeCake" panose="02000603000000000000" pitchFamily="2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Berlin Sans FB" panose="020E0602020502020306" pitchFamily="34" charset="0"/>
                <a:ea typeface="PBCoffeeCake" panose="02000603000000000000" pitchFamily="2" charset="0"/>
              </a:rPr>
              <a:t>P </a:t>
            </a:r>
            <a:r>
              <a:rPr lang="en-GB" sz="2800" dirty="0">
                <a:latin typeface="Berlin Sans FB" panose="020E0602020502020306" pitchFamily="34" charset="0"/>
                <a:ea typeface="PBCoffeeCake" panose="02000603000000000000" pitchFamily="2" charset="0"/>
              </a:rPr>
              <a:t>is for punctuation </a:t>
            </a:r>
          </a:p>
          <a:p>
            <a:pPr marL="0" indent="0" algn="ctr">
              <a:buNone/>
            </a:pPr>
            <a:r>
              <a:rPr lang="en-GB" sz="3900" dirty="0">
                <a:latin typeface="Berlin Sans FB" panose="020E0602020502020306" pitchFamily="34" charset="0"/>
                <a:ea typeface="PBCoffeeCake" panose="02000603000000000000" pitchFamily="2" charset="0"/>
              </a:rPr>
              <a:t>. A ? ! , “ ” ‘ ( ) -</a:t>
            </a:r>
            <a:endParaRPr lang="en-GB" sz="2800" dirty="0">
              <a:solidFill>
                <a:srgbClr val="FF0000"/>
              </a:solidFill>
              <a:latin typeface="Berlin Sans FB" panose="020E0602020502020306" pitchFamily="34" charset="0"/>
              <a:ea typeface="PBCoffeeCake" panose="02000603000000000000" pitchFamily="2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Berlin Sans FB" panose="020E0602020502020306" pitchFamily="34" charset="0"/>
                <a:ea typeface="PBCoffeeCake" panose="02000603000000000000" pitchFamily="2" charset="0"/>
              </a:rPr>
              <a:t>G </a:t>
            </a:r>
            <a:r>
              <a:rPr lang="en-GB" sz="2800" dirty="0">
                <a:latin typeface="Berlin Sans FB" panose="020E0602020502020306" pitchFamily="34" charset="0"/>
                <a:ea typeface="PBCoffeeCake" panose="02000603000000000000" pitchFamily="2" charset="0"/>
              </a:rPr>
              <a:t>is for grammar- word classes (nouns, verbs, adjectives, adverbs, parenthesis, relative clauses)</a:t>
            </a:r>
            <a:endParaRPr lang="en-GB" sz="2800" dirty="0">
              <a:solidFill>
                <a:srgbClr val="FF0000"/>
              </a:solidFill>
              <a:latin typeface="Berlin Sans FB" panose="020E0602020502020306" pitchFamily="34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2454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30509" y="2060848"/>
            <a:ext cx="10695964" cy="4032448"/>
          </a:xfrm>
        </p:spPr>
        <p:txBody>
          <a:bodyPr>
            <a:normAutofit fontScale="25000" lnSpcReduction="20000"/>
          </a:bodyPr>
          <a:lstStyle/>
          <a:p>
            <a:pPr>
              <a:buFont typeface="Arial" charset="0"/>
              <a:buChar char="•"/>
            </a:pPr>
            <a:endParaRPr lang="en-GB" sz="8000" b="1" dirty="0">
              <a:latin typeface="Arial Rounded MT Bold" panose="020F0704030504030204" pitchFamily="34" charset="0"/>
            </a:endParaRPr>
          </a:p>
          <a:p>
            <a:r>
              <a:rPr lang="en-GB" sz="8000" dirty="0">
                <a:latin typeface="Arial Rounded MT Bold" panose="020F0704030504030204" pitchFamily="34" charset="0"/>
              </a:rPr>
              <a:t>Reading for enjoyment - children reading, children reading out loud and children hearing an adult read</a:t>
            </a:r>
          </a:p>
          <a:p>
            <a:pPr>
              <a:buFont typeface="Arial" charset="0"/>
              <a:buChar char="•"/>
            </a:pPr>
            <a:r>
              <a:rPr lang="en-GB" sz="8000" b="1" dirty="0">
                <a:latin typeface="Arial Rounded MT Bold" panose="020F0704030504030204" pitchFamily="34" charset="0"/>
              </a:rPr>
              <a:t>Regular reading with discussion - ask questions about what your child is reading</a:t>
            </a:r>
          </a:p>
          <a:p>
            <a:pPr>
              <a:buFont typeface="Arial" charset="0"/>
              <a:buChar char="•"/>
            </a:pPr>
            <a:r>
              <a:rPr lang="en-GB" sz="8000" b="1" dirty="0">
                <a:latin typeface="Arial Rounded MT Bold" panose="020F0704030504030204" pitchFamily="34" charset="0"/>
              </a:rPr>
              <a:t>Discuss vocabulary </a:t>
            </a:r>
          </a:p>
          <a:p>
            <a:pPr>
              <a:buFont typeface="Arial" charset="0"/>
              <a:buChar char="•"/>
            </a:pPr>
            <a:r>
              <a:rPr lang="en-GB" sz="8000" b="1" dirty="0">
                <a:latin typeface="Arial Rounded MT Bold" panose="020F0704030504030204" pitchFamily="34" charset="0"/>
              </a:rPr>
              <a:t>Encourage reading a range of genres </a:t>
            </a:r>
            <a:r>
              <a:rPr lang="en-GB" sz="8000" b="1" dirty="0" err="1">
                <a:latin typeface="Arial Rounded MT Bold" panose="020F0704030504030204" pitchFamily="34" charset="0"/>
              </a:rPr>
              <a:t>eg.</a:t>
            </a:r>
            <a:r>
              <a:rPr lang="en-GB" sz="8000" b="1" dirty="0">
                <a:latin typeface="Arial Rounded MT Bold" panose="020F0704030504030204" pitchFamily="34" charset="0"/>
              </a:rPr>
              <a:t> Instruction manuals, newspapers, recipes etc</a:t>
            </a:r>
          </a:p>
          <a:p>
            <a:r>
              <a:rPr lang="en-GB" sz="8000" dirty="0">
                <a:latin typeface="Arial Rounded MT Bold" panose="020F0704030504030204" pitchFamily="34" charset="0"/>
              </a:rPr>
              <a:t>Online spelling games/ making spelling fun- share techniques that have worked, e.g. </a:t>
            </a:r>
            <a:r>
              <a:rPr lang="en-GB" sz="8000" dirty="0" err="1">
                <a:latin typeface="Arial Rounded MT Bold" panose="020F0704030504030204" pitchFamily="34" charset="0"/>
              </a:rPr>
              <a:t>Topmarks</a:t>
            </a:r>
            <a:r>
              <a:rPr lang="en-GB" sz="8000" dirty="0">
                <a:latin typeface="Arial Rounded MT Bold" panose="020F0704030504030204" pitchFamily="34" charset="0"/>
              </a:rPr>
              <a:t> </a:t>
            </a:r>
          </a:p>
          <a:p>
            <a:r>
              <a:rPr lang="en-GB" sz="8000" dirty="0">
                <a:latin typeface="Arial Rounded MT Bold" panose="020F0704030504030204" pitchFamily="34" charset="0"/>
              </a:rPr>
              <a:t>Using spelling words in sentences- applying what they are learning in context </a:t>
            </a:r>
          </a:p>
          <a:p>
            <a:r>
              <a:rPr lang="en-GB" sz="8000" dirty="0">
                <a:latin typeface="Arial Rounded MT Bold" panose="020F0704030504030204" pitchFamily="34" charset="0"/>
              </a:rPr>
              <a:t>Encouraging the use of proper English when speaking at home</a:t>
            </a:r>
          </a:p>
          <a:p>
            <a:endParaRPr lang="en-GB" sz="8000" dirty="0">
              <a:latin typeface="Arial Rounded MT Bold" panose="020F0704030504030204" pitchFamily="34" charset="0"/>
            </a:endParaRPr>
          </a:p>
          <a:p>
            <a:pPr>
              <a:buFont typeface="Arial" charset="0"/>
              <a:buChar char="•"/>
            </a:pPr>
            <a:endParaRPr lang="en-GB" sz="6200" b="1" dirty="0"/>
          </a:p>
          <a:p>
            <a:pPr>
              <a:buFont typeface="Arial" charset="0"/>
              <a:buChar char="•"/>
            </a:pPr>
            <a:endParaRPr lang="en-GB" sz="6200" b="1" dirty="0"/>
          </a:p>
          <a:p>
            <a:pPr marL="0" indent="0">
              <a:buNone/>
            </a:pPr>
            <a:endParaRPr lang="en-GB" sz="6200" b="1" dirty="0"/>
          </a:p>
          <a:p>
            <a:endParaRPr lang="en-GB" sz="6200" b="1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How can you support your child?</a:t>
            </a:r>
          </a:p>
        </p:txBody>
      </p:sp>
    </p:spTree>
    <p:extLst>
      <p:ext uri="{BB962C8B-B14F-4D97-AF65-F5344CB8AC3E}">
        <p14:creationId xmlns:p14="http://schemas.microsoft.com/office/powerpoint/2010/main" val="41012043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5554C9-C5A4-4E3D-A045-47903DD8138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935162" y="658812"/>
            <a:ext cx="8321675" cy="554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28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D7FC79B-62D0-4F81-9DC8-3658FDF425FA}"/>
              </a:ext>
            </a:extLst>
          </p:cNvPr>
          <p:cNvSpPr/>
          <p:nvPr/>
        </p:nvSpPr>
        <p:spPr>
          <a:xfrm>
            <a:off x="484094" y="206188"/>
            <a:ext cx="11322424" cy="65532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071343-1FF7-4E69-B811-4CAF896138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7746" y="0"/>
            <a:ext cx="99565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6452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Arial Rounded MT Bold" panose="020F0704030504030204" pitchFamily="34" charset="0"/>
              </a:rPr>
              <a:t>Thank you for joining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7013" y="2556932"/>
            <a:ext cx="10226180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Arial Rounded MT Bold" panose="020F0704030504030204" pitchFamily="34" charset="0"/>
              </a:rPr>
              <a:t>If you have any questions please feel free to speak to us on the door, email or write a note in your child’s planner.</a:t>
            </a:r>
          </a:p>
          <a:p>
            <a:pPr marL="0" indent="0">
              <a:buNone/>
            </a:pPr>
            <a:endParaRPr lang="en-GB" sz="3200" dirty="0">
              <a:latin typeface="Berlin Sans FB" panose="020E0602020502020306" pitchFamily="34" charset="0"/>
            </a:endParaRPr>
          </a:p>
          <a:p>
            <a:pPr marL="0" indent="0">
              <a:buNone/>
            </a:pPr>
            <a:endParaRPr lang="en-GB" sz="3200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9594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7A88C1479EEE419200DE9236EB8086" ma:contentTypeVersion="14" ma:contentTypeDescription="Create a new document." ma:contentTypeScope="" ma:versionID="189dc26232dd9962f7bce52011f362a4">
  <xsd:schema xmlns:xsd="http://www.w3.org/2001/XMLSchema" xmlns:xs="http://www.w3.org/2001/XMLSchema" xmlns:p="http://schemas.microsoft.com/office/2006/metadata/properties" xmlns:ns2="e11fddd5-696b-43f6-b56d-54c445e95fb9" xmlns:ns3="8e775c33-eeae-4982-b8d0-1fc57695231b" targetNamespace="http://schemas.microsoft.com/office/2006/metadata/properties" ma:root="true" ma:fieldsID="d90d5bad774c11c675ebc21b077bf931" ns2:_="" ns3:_="">
    <xsd:import namespace="e11fddd5-696b-43f6-b56d-54c445e95fb9"/>
    <xsd:import namespace="8e775c33-eeae-4982-b8d0-1fc5769523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1fddd5-696b-43f6-b56d-54c445e95f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70dea7c-953a-42e9-a08b-08d16938f2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75c33-eeae-4982-b8d0-1fc57695231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6432340-1ff8-4202-973a-64eec9f52857}" ma:internalName="TaxCatchAll" ma:showField="CatchAllData" ma:web="8e775c33-eeae-4982-b8d0-1fc5769523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11fddd5-696b-43f6-b56d-54c445e95fb9">
      <Terms xmlns="http://schemas.microsoft.com/office/infopath/2007/PartnerControls"/>
    </lcf76f155ced4ddcb4097134ff3c332f>
    <TaxCatchAll xmlns="8e775c33-eeae-4982-b8d0-1fc57695231b" xsi:nil="true"/>
  </documentManagement>
</p:properties>
</file>

<file path=customXml/itemProps1.xml><?xml version="1.0" encoding="utf-8"?>
<ds:datastoreItem xmlns:ds="http://schemas.openxmlformats.org/officeDocument/2006/customXml" ds:itemID="{FB488246-85D3-4F8D-A0D0-11AB17A32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1fddd5-696b-43f6-b56d-54c445e95fb9"/>
    <ds:schemaRef ds:uri="8e775c33-eeae-4982-b8d0-1fc5769523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947663-7CD3-448A-81C2-99957B47FF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2B71DC-6C4D-4EB4-819B-773E3F347D29}">
  <ds:schemaRefs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065ffc01-8ebd-44a3-a44d-bb4599e01327"/>
    <ds:schemaRef ds:uri="55f81896-6c2e-4bca-8ab3-e1b75aed3c95"/>
    <ds:schemaRef ds:uri="http://schemas.microsoft.com/office/2006/metadata/properties"/>
    <ds:schemaRef ds:uri="http://purl.org/dc/dcmitype/"/>
    <ds:schemaRef ds:uri="e11fddd5-696b-43f6-b56d-54c445e95fb9"/>
    <ds:schemaRef ds:uri="8e775c33-eeae-4982-b8d0-1fc57695231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1154</TotalTime>
  <Words>685</Words>
  <Application>Microsoft Office PowerPoint</Application>
  <PresentationFormat>Widescreen</PresentationFormat>
  <Paragraphs>110</Paragraphs>
  <Slides>26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Arial Rounded MT Bold</vt:lpstr>
      <vt:lpstr>Berlin Sans FB</vt:lpstr>
      <vt:lpstr>Berlin Sans FB Demi</vt:lpstr>
      <vt:lpstr>Calibri</vt:lpstr>
      <vt:lpstr>Garamond</vt:lpstr>
      <vt:lpstr>PBCoffeeCake</vt:lpstr>
      <vt:lpstr>Organic</vt:lpstr>
      <vt:lpstr>PowerPoint Presentation</vt:lpstr>
      <vt:lpstr>PowerPoint Presentation</vt:lpstr>
      <vt:lpstr>PowerPoint Presentation</vt:lpstr>
      <vt:lpstr>Aims:</vt:lpstr>
      <vt:lpstr>REPORTING TO PARENTS</vt:lpstr>
      <vt:lpstr>Homework</vt:lpstr>
      <vt:lpstr>Maths</vt:lpstr>
      <vt:lpstr>PowerPoint Presentation</vt:lpstr>
      <vt:lpstr>Concrete</vt:lpstr>
      <vt:lpstr>Pictorial </vt:lpstr>
      <vt:lpstr>Abstract</vt:lpstr>
      <vt:lpstr>Fluency</vt:lpstr>
      <vt:lpstr>HOW CAN YOU HELP YOUR CHILD AT HOME?</vt:lpstr>
      <vt:lpstr>PowerPoint Presentation</vt:lpstr>
      <vt:lpstr>The four areas of the English Curriculum </vt:lpstr>
      <vt:lpstr>Spoken Language </vt:lpstr>
      <vt:lpstr>Reading</vt:lpstr>
      <vt:lpstr>Our aims are to…</vt:lpstr>
      <vt:lpstr>Reading in school</vt:lpstr>
      <vt:lpstr>Reading at home</vt:lpstr>
      <vt:lpstr>Writing</vt:lpstr>
      <vt:lpstr>PowerPoint Presentation</vt:lpstr>
      <vt:lpstr>How can you support your child?</vt:lpstr>
      <vt:lpstr>PowerPoint Presentation</vt:lpstr>
      <vt:lpstr>PowerPoint Presentation</vt:lpstr>
      <vt:lpstr>Thank you for joining us</vt:lpstr>
    </vt:vector>
  </TitlesOfParts>
  <Company>Pikemere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Beresford</dc:creator>
  <cp:lastModifiedBy>Ruth Moffett</cp:lastModifiedBy>
  <cp:revision>61</cp:revision>
  <dcterms:created xsi:type="dcterms:W3CDTF">2018-09-10T13:07:46Z</dcterms:created>
  <dcterms:modified xsi:type="dcterms:W3CDTF">2025-09-19T16:53:18Z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0x010100417A88C1479EEE419200DE9236EB8086</vt:lpwstr>
  </property>
</Properties>
</file>