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31"/>
  </p:notesMasterIdLst>
  <p:sldIdLst>
    <p:sldId id="256" r:id="rId2"/>
    <p:sldId id="261" r:id="rId3"/>
    <p:sldId id="299" r:id="rId4"/>
    <p:sldId id="257" r:id="rId5"/>
    <p:sldId id="303" r:id="rId6"/>
    <p:sldId id="259" r:id="rId7"/>
    <p:sldId id="260" r:id="rId8"/>
    <p:sldId id="269" r:id="rId9"/>
    <p:sldId id="274" r:id="rId10"/>
    <p:sldId id="281" r:id="rId11"/>
    <p:sldId id="282" r:id="rId12"/>
    <p:sldId id="283" r:id="rId13"/>
    <p:sldId id="275" r:id="rId14"/>
    <p:sldId id="265" r:id="rId15"/>
    <p:sldId id="268" r:id="rId16"/>
    <p:sldId id="284" r:id="rId17"/>
    <p:sldId id="285" r:id="rId18"/>
    <p:sldId id="271" r:id="rId19"/>
    <p:sldId id="276" r:id="rId20"/>
    <p:sldId id="272" r:id="rId21"/>
    <p:sldId id="286" r:id="rId22"/>
    <p:sldId id="293" r:id="rId23"/>
    <p:sldId id="280" r:id="rId24"/>
    <p:sldId id="298" r:id="rId25"/>
    <p:sldId id="300" r:id="rId26"/>
    <p:sldId id="305" r:id="rId27"/>
    <p:sldId id="301" r:id="rId28"/>
    <p:sldId id="295" r:id="rId29"/>
    <p:sldId id="304"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80" d="100"/>
          <a:sy n="80" d="100"/>
        </p:scale>
        <p:origin x="81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ax="1024" units="cm"/>
          <inkml:channel name="Y" type="integer" max="768" units="cm"/>
          <inkml:channel name="T" type="integer" max="2.14748E9" units="dev"/>
        </inkml:traceFormat>
        <inkml:channelProperties>
          <inkml:channelProperty channel="X" name="resolution" value="29.76744" units="1/cm"/>
          <inkml:channelProperty channel="Y" name="resolution" value="39.58763" units="1/cm"/>
          <inkml:channelProperty channel="T" name="resolution" value="1" units="1/dev"/>
        </inkml:channelProperties>
      </inkml:inkSource>
      <inkml:timestamp xml:id="ts0" timeString="2019-09-10T11:35:10.186"/>
    </inkml:context>
    <inkml:brush xml:id="br0">
      <inkml:brushProperty name="width" value="0.06667" units="cm"/>
      <inkml:brushProperty name="height" value="0.06667" units="cm"/>
      <inkml:brushProperty name="fitToCurve" value="1"/>
    </inkml:brush>
  </inkml:definitions>
  <inkml:trace contextRef="#ctx0" brushRef="#br0">0 0 0</inkml:trace>
  <inkml:trace contextRef="#ctx0" brushRef="#br0" timeOffset="-232.2">0 0 0</inkml:trace>
  <inkml:trace contextRef="#ctx0" brushRef="#br0" timeOffset="1012.82">2406-4044 0</inkml:trace>
  <inkml:trace contextRef="#ctx0" brushRef="#br0" timeOffset="761.76">2406-4044 0</inkml:trace>
</inkml:ink>
</file>

<file path=ppt/ink/ink2.xml><?xml version="1.0" encoding="utf-8"?>
<inkml:ink xmlns:inkml="http://www.w3.org/2003/InkML">
  <inkml:definitions>
    <inkml:context xml:id="ctx0">
      <inkml:inkSource xml:id="inkSrc0">
        <inkml:traceFormat>
          <inkml:channel name="X" type="integer" max="1024" units="cm"/>
          <inkml:channel name="Y" type="integer" max="768" units="cm"/>
          <inkml:channel name="T" type="integer" max="2.14748E9" units="dev"/>
        </inkml:traceFormat>
        <inkml:channelProperties>
          <inkml:channelProperty channel="X" name="resolution" value="29.76744" units="1/cm"/>
          <inkml:channelProperty channel="Y" name="resolution" value="39.58763" units="1/cm"/>
          <inkml:channelProperty channel="T" name="resolution" value="1" units="1/dev"/>
        </inkml:channelProperties>
      </inkml:inkSource>
      <inkml:timestamp xml:id="ts0" timeString="2019-09-10T11:35:12.759"/>
    </inkml:context>
    <inkml:brush xml:id="br0">
      <inkml:brushProperty name="width" value="0.06667" units="cm"/>
      <inkml:brushProperty name="height" value="0.06667" units="cm"/>
      <inkml:brushProperty name="fitToCurve" value="1"/>
    </inkml:brush>
  </inkml:definitions>
  <inkml:trace contextRef="#ctx0" brushRef="#br0">0 0 0</inkml:trace>
  <inkml:trace contextRef="#ctx0" brushRef="#br0" timeOffset="-213.36">0 0 0</inkml:trace>
  <inkml:trace contextRef="#ctx0" brushRef="#br0" timeOffset="2558.12">34 101 0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8658AF-F35A-4BDA-A7A3-94837869F35D}" type="datetimeFigureOut">
              <a:rPr lang="en-GB" smtClean="0"/>
              <a:t>15/09/2025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05D1D0-F67D-4112-B385-759787B07526}" type="slidenum">
              <a:rPr lang="en-GB" smtClean="0"/>
              <a:t>‹#›</a:t>
            </a:fld>
            <a:endParaRPr lang="en-GB"/>
          </a:p>
        </p:txBody>
      </p:sp>
    </p:spTree>
    <p:extLst>
      <p:ext uri="{BB962C8B-B14F-4D97-AF65-F5344CB8AC3E}">
        <p14:creationId xmlns:p14="http://schemas.microsoft.com/office/powerpoint/2010/main" val="2590216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10</a:t>
            </a:fld>
            <a:endParaRPr lang="en-GB"/>
          </a:p>
        </p:txBody>
      </p:sp>
    </p:spTree>
    <p:extLst>
      <p:ext uri="{BB962C8B-B14F-4D97-AF65-F5344CB8AC3E}">
        <p14:creationId xmlns:p14="http://schemas.microsoft.com/office/powerpoint/2010/main" val="3140889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11</a:t>
            </a:fld>
            <a:endParaRPr lang="en-GB"/>
          </a:p>
        </p:txBody>
      </p:sp>
    </p:spTree>
    <p:extLst>
      <p:ext uri="{BB962C8B-B14F-4D97-AF65-F5344CB8AC3E}">
        <p14:creationId xmlns:p14="http://schemas.microsoft.com/office/powerpoint/2010/main" val="2657119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12</a:t>
            </a:fld>
            <a:endParaRPr lang="en-GB"/>
          </a:p>
        </p:txBody>
      </p:sp>
    </p:spTree>
    <p:extLst>
      <p:ext uri="{BB962C8B-B14F-4D97-AF65-F5344CB8AC3E}">
        <p14:creationId xmlns:p14="http://schemas.microsoft.com/office/powerpoint/2010/main" val="3529011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22</a:t>
            </a:fld>
            <a:endParaRPr lang="en-GB"/>
          </a:p>
        </p:txBody>
      </p:sp>
    </p:spTree>
    <p:extLst>
      <p:ext uri="{BB962C8B-B14F-4D97-AF65-F5344CB8AC3E}">
        <p14:creationId xmlns:p14="http://schemas.microsoft.com/office/powerpoint/2010/main" val="2947864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DC8ADBF7-67E7-46CF-B7D2-B6DD9E70124F}"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4328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1854058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7024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2BFA09-3838-4126-A9CF-EF1A30BA2352}"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86375956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2BFA09-3838-4126-A9CF-EF1A30BA2352}"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8ADBF7-67E7-46CF-B7D2-B6DD9E70124F}"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831199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2BFA09-3838-4126-A9CF-EF1A30BA2352}"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8ADBF7-67E7-46CF-B7D2-B6DD9E70124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632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2BFA09-3838-4126-A9CF-EF1A30BA2352}"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1724453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12BFA09-3838-4126-A9CF-EF1A30BA2352}"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8047627"/>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12BFA09-3838-4126-A9CF-EF1A30BA2352}"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2463091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12BFA09-3838-4126-A9CF-EF1A30BA2352}"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4143200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7967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19232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2105812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303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1097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402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2BFA09-3838-4126-A9CF-EF1A30BA235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1831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12BFA09-3838-4126-A9CF-EF1A30BA2352}" type="datetimeFigureOut">
              <a:rPr lang="en-GB" smtClean="0"/>
              <a:t>15/09/2025</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C8ADBF7-67E7-46CF-B7D2-B6DD9E70124F}" type="slidenum">
              <a:rPr lang="en-GB" smtClean="0"/>
              <a:t>‹#›</a:t>
            </a:fld>
            <a:endParaRPr lang="en-GB"/>
          </a:p>
        </p:txBody>
      </p:sp>
    </p:spTree>
    <p:extLst>
      <p:ext uri="{BB962C8B-B14F-4D97-AF65-F5344CB8AC3E}">
        <p14:creationId xmlns:p14="http://schemas.microsoft.com/office/powerpoint/2010/main" val="3785719393"/>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 id="2147483888" r:id="rId12"/>
    <p:sldLayoutId id="2147483889" r:id="rId13"/>
    <p:sldLayoutId id="2147483890" r:id="rId14"/>
    <p:sldLayoutId id="2147483891" r:id="rId15"/>
    <p:sldLayoutId id="2147483892" r:id="rId16"/>
    <p:sldLayoutId id="214748389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customXml" Target="../ink/ink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bbc.co.uk/bitesiz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mailto:admin@berkeley.cheshire.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00628" y="1812661"/>
            <a:ext cx="6235700" cy="1754326"/>
          </a:xfrm>
          <a:prstGeom prst="rect">
            <a:avLst/>
          </a:prstGeom>
          <a:noFill/>
        </p:spPr>
        <p:txBody>
          <a:bodyPr wrap="square" rtlCol="0">
            <a:spAutoFit/>
          </a:bodyPr>
          <a:lstStyle/>
          <a:p>
            <a:pPr algn="ctr"/>
            <a:r>
              <a:rPr lang="en-GB" sz="5400" dirty="0">
                <a:latin typeface="Arial Rounded MT Bold" panose="020F0704030504030204" pitchFamily="34" charset="0"/>
              </a:rPr>
              <a:t>Year 6 Curriculum Workshop</a:t>
            </a:r>
          </a:p>
        </p:txBody>
      </p:sp>
      <p:sp>
        <p:nvSpPr>
          <p:cNvPr id="2" name="TextBox 1"/>
          <p:cNvSpPr txBox="1"/>
          <p:nvPr/>
        </p:nvSpPr>
        <p:spPr>
          <a:xfrm>
            <a:off x="5019333" y="4014971"/>
            <a:ext cx="2153334" cy="707886"/>
          </a:xfrm>
          <a:prstGeom prst="rect">
            <a:avLst/>
          </a:prstGeom>
          <a:noFill/>
        </p:spPr>
        <p:txBody>
          <a:bodyPr wrap="square" rtlCol="0">
            <a:spAutoFit/>
          </a:bodyPr>
          <a:lstStyle/>
          <a:p>
            <a:r>
              <a:rPr lang="en-GB" sz="4000" dirty="0">
                <a:latin typeface="Arial Rounded MT Bold" panose="020F0704030504030204" pitchFamily="34" charset="0"/>
              </a:rPr>
              <a:t>2025/26</a:t>
            </a:r>
          </a:p>
        </p:txBody>
      </p:sp>
      <p:pic>
        <p:nvPicPr>
          <p:cNvPr id="2050" name="Picture 2" descr="The Berkeley Academy Logo">
            <a:extLst>
              <a:ext uri="{FF2B5EF4-FFF2-40B4-BE49-F238E27FC236}">
                <a16:creationId xmlns:a16="http://schemas.microsoft.com/office/drawing/2014/main" id="{F52088C2-9312-466D-9981-7BD8C9780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551" y="768161"/>
            <a:ext cx="1740146" cy="1740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cat-logo-sml (002)">
            <a:extLst>
              <a:ext uri="{FF2B5EF4-FFF2-40B4-BE49-F238E27FC236}">
                <a16:creationId xmlns:a16="http://schemas.microsoft.com/office/drawing/2014/main" id="{36D77A2E-8A88-40B8-8B94-E88EB54443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5303" y="855199"/>
            <a:ext cx="1740146" cy="171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505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2800" dirty="0">
                <a:latin typeface="Arial Rounded MT Bold" panose="020F0704030504030204" pitchFamily="34" charset="0"/>
              </a:rPr>
              <a:t>Class 13: Mr Wagg</a:t>
            </a:r>
          </a:p>
          <a:p>
            <a:r>
              <a:rPr lang="en-GB" sz="2800" dirty="0">
                <a:latin typeface="Arial Rounded MT Bold" panose="020F0704030504030204" pitchFamily="34" charset="0"/>
              </a:rPr>
              <a:t>Class 14: Mr Birchenough</a:t>
            </a:r>
          </a:p>
          <a:p>
            <a:endParaRPr lang="en-GB" sz="2800" dirty="0">
              <a:latin typeface="Arial Rounded MT Bold" panose="020F0704030504030204" pitchFamily="34" charset="0"/>
            </a:endParaRPr>
          </a:p>
          <a:p>
            <a:r>
              <a:rPr lang="en-GB" sz="2800" dirty="0">
                <a:latin typeface="Arial Rounded MT Bold" panose="020F0704030504030204" pitchFamily="34" charset="0"/>
              </a:rPr>
              <a:t>Other staff members: Miss Doran</a:t>
            </a:r>
          </a:p>
        </p:txBody>
      </p:sp>
      <p:sp>
        <p:nvSpPr>
          <p:cNvPr id="4" name="TextBox 3"/>
          <p:cNvSpPr txBox="1"/>
          <p:nvPr/>
        </p:nvSpPr>
        <p:spPr>
          <a:xfrm>
            <a:off x="1663700" y="1079500"/>
            <a:ext cx="8902700" cy="923330"/>
          </a:xfrm>
          <a:prstGeom prst="rect">
            <a:avLst/>
          </a:prstGeom>
          <a:noFill/>
        </p:spPr>
        <p:txBody>
          <a:bodyPr wrap="square" rtlCol="0">
            <a:spAutoFit/>
          </a:bodyPr>
          <a:lstStyle/>
          <a:p>
            <a:pPr algn="ctr"/>
            <a:r>
              <a:rPr lang="en-GB" sz="5400" dirty="0">
                <a:latin typeface="Arial Rounded MT Bold" panose="020F0704030504030204" pitchFamily="34" charset="0"/>
              </a:rPr>
              <a:t>Welcome to Year 6 </a:t>
            </a:r>
          </a:p>
        </p:txBody>
      </p:sp>
    </p:spTree>
    <p:extLst>
      <p:ext uri="{BB962C8B-B14F-4D97-AF65-F5344CB8AC3E}">
        <p14:creationId xmlns:p14="http://schemas.microsoft.com/office/powerpoint/2010/main" val="3639731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4F2933B-D1BB-4428-8C13-1E942156586F}"/>
              </a:ext>
            </a:extLst>
          </p:cNvPr>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2208402" y="682185"/>
            <a:ext cx="7775196" cy="5493630"/>
          </a:xfrm>
        </p:spPr>
      </p:pic>
    </p:spTree>
    <p:extLst>
      <p:ext uri="{BB962C8B-B14F-4D97-AF65-F5344CB8AC3E}">
        <p14:creationId xmlns:p14="http://schemas.microsoft.com/office/powerpoint/2010/main" val="1195789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Shape 162"/>
          <p:cNvSpPr>
            <a:spLocks noGrp="1"/>
          </p:cNvSpPr>
          <p:nvPr>
            <p:ph type="body" idx="1"/>
          </p:nvPr>
        </p:nvSpPr>
        <p:spPr>
          <a:xfrm>
            <a:off x="1295402" y="2636912"/>
            <a:ext cx="9601196" cy="3312368"/>
          </a:xfrm>
          <a:prstGeom prst="rect">
            <a:avLst/>
          </a:prstGeom>
        </p:spPr>
        <p:txBody>
          <a:bodyPr>
            <a:normAutofit/>
          </a:bodyPr>
          <a:lstStyle/>
          <a:p>
            <a:pPr marL="244144" indent="-244144" defTabSz="813816">
              <a:defRPr sz="2492" b="1"/>
            </a:pPr>
            <a:r>
              <a:rPr lang="en-GB" sz="2800" dirty="0">
                <a:latin typeface="Arial Rounded MT Bold" panose="020F0704030504030204" pitchFamily="34" charset="0"/>
              </a:rPr>
              <a:t>To understand expectations within each our group </a:t>
            </a:r>
          </a:p>
          <a:p>
            <a:pPr marL="0" indent="0" defTabSz="813816">
              <a:buNone/>
              <a:defRPr sz="2492" b="1"/>
            </a:pPr>
            <a:endParaRPr lang="en-GB" sz="2800" dirty="0">
              <a:latin typeface="Arial Rounded MT Bold" panose="020F0704030504030204" pitchFamily="34" charset="0"/>
            </a:endParaRPr>
          </a:p>
          <a:p>
            <a:pPr marL="244144" indent="-244144" defTabSz="813816">
              <a:defRPr sz="2492" b="1"/>
            </a:pPr>
            <a:r>
              <a:rPr sz="2800" dirty="0">
                <a:latin typeface="Arial Rounded MT Bold" panose="020F0704030504030204" pitchFamily="34" charset="0"/>
              </a:rPr>
              <a:t>To </a:t>
            </a:r>
            <a:r>
              <a:rPr lang="en-GB" sz="2800" dirty="0">
                <a:latin typeface="Arial Rounded MT Bold" panose="020F0704030504030204" pitchFamily="34" charset="0"/>
              </a:rPr>
              <a:t>identify ways to support your child's learning at home</a:t>
            </a:r>
            <a:endParaRPr sz="2800" dirty="0">
              <a:latin typeface="Arial Rounded MT Bold" panose="020F0704030504030204" pitchFamily="34" charset="0"/>
            </a:endParaRPr>
          </a:p>
          <a:p>
            <a:pPr marL="0" indent="0" defTabSz="813816">
              <a:buSzTx/>
              <a:buNone/>
              <a:defRPr sz="2492" b="1"/>
            </a:pPr>
            <a:endParaRPr dirty="0"/>
          </a:p>
          <a:p>
            <a:pPr marL="0" indent="0" defTabSz="813816">
              <a:buSzTx/>
              <a:buNone/>
              <a:defRPr sz="2492" b="1"/>
            </a:pPr>
            <a:endParaRPr dirty="0"/>
          </a:p>
        </p:txBody>
      </p:sp>
      <p:sp>
        <p:nvSpPr>
          <p:cNvPr id="163" name="Shape 163"/>
          <p:cNvSpPr>
            <a:spLocks noGrp="1"/>
          </p:cNvSpPr>
          <p:nvPr>
            <p:ph type="title"/>
          </p:nvPr>
        </p:nvSpPr>
        <p:spPr>
          <a:prstGeom prst="rect">
            <a:avLst/>
          </a:prstGeom>
        </p:spPr>
        <p:txBody>
          <a:bodyPr>
            <a:normAutofit/>
          </a:bodyPr>
          <a:lstStyle>
            <a:lvl1pPr>
              <a:defRPr sz="6000" b="1"/>
            </a:lvl1pPr>
          </a:lstStyle>
          <a:p>
            <a:r>
              <a:rPr sz="7200" b="0" dirty="0">
                <a:solidFill>
                  <a:schemeClr val="tx1"/>
                </a:solidFill>
                <a:latin typeface="Arial Rounded MT Bold" panose="020F0704030504030204" pitchFamily="34" charset="0"/>
              </a:rPr>
              <a:t>Aim</a:t>
            </a:r>
            <a:r>
              <a:rPr lang="en-GB" sz="7200" b="0" dirty="0">
                <a:solidFill>
                  <a:schemeClr val="tx1"/>
                </a:solidFill>
                <a:latin typeface="Arial Rounded MT Bold" panose="020F0704030504030204" pitchFamily="34" charset="0"/>
              </a:rPr>
              <a:t>s:</a:t>
            </a:r>
            <a:endParaRPr sz="7200" b="0" dirty="0">
              <a:solidFill>
                <a:srgbClr val="FFFF00"/>
              </a:solidFill>
              <a:latin typeface="Arial Rounded MT Bold" panose="020F070403050403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p14:cNvContentPartPr/>
              <p14:nvPr/>
            </p14:nvContentPartPr>
            <p14:xfrm>
              <a:off x="2486545" y="1876926"/>
              <a:ext cx="866520" cy="1456200"/>
            </p14:xfrm>
          </p:contentPart>
        </mc:Choice>
        <mc:Fallback xmlns="">
          <p:pic>
            <p:nvPicPr>
              <p:cNvPr id="4" name="Ink 3"/>
              <p:cNvPicPr/>
              <p:nvPr/>
            </p:nvPicPr>
            <p:blipFill>
              <a:blip r:embed="rId3"/>
              <a:stretch>
                <a:fillRect/>
              </a:stretch>
            </p:blipFill>
            <p:spPr>
              <a:xfrm>
                <a:off x="2474665" y="1865046"/>
                <a:ext cx="890280" cy="147996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9" name="Ink 8"/>
              <p14:cNvContentPartPr/>
              <p14:nvPr/>
            </p14:nvContentPartPr>
            <p14:xfrm>
              <a:off x="5927425" y="3260406"/>
              <a:ext cx="12600" cy="36720"/>
            </p14:xfrm>
          </p:contentPart>
        </mc:Choice>
        <mc:Fallback xmlns="">
          <p:pic>
            <p:nvPicPr>
              <p:cNvPr id="9" name="Ink 8"/>
              <p:cNvPicPr/>
              <p:nvPr/>
            </p:nvPicPr>
            <p:blipFill>
              <a:blip r:embed="rId5"/>
              <a:stretch>
                <a:fillRect/>
              </a:stretch>
            </p:blipFill>
            <p:spPr>
              <a:xfrm>
                <a:off x="5915545" y="3248526"/>
                <a:ext cx="36360" cy="60480"/>
              </a:xfrm>
              <a:prstGeom prst="rect">
                <a:avLst/>
              </a:prstGeom>
            </p:spPr>
          </p:pic>
        </mc:Fallback>
      </mc:AlternateContent>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20F18-5AE2-4357-8AB6-27B6008E1076}"/>
              </a:ext>
            </a:extLst>
          </p:cNvPr>
          <p:cNvSpPr>
            <a:spLocks noGrp="1"/>
          </p:cNvSpPr>
          <p:nvPr>
            <p:ph type="title"/>
          </p:nvPr>
        </p:nvSpPr>
        <p:spPr/>
        <p:txBody>
          <a:bodyPr/>
          <a:lstStyle/>
          <a:p>
            <a:r>
              <a:rPr lang="en-GB" dirty="0">
                <a:latin typeface="Arial Rounded MT Bold" panose="020F0704030504030204" pitchFamily="34" charset="0"/>
              </a:rPr>
              <a:t>Parent Handbook</a:t>
            </a:r>
          </a:p>
        </p:txBody>
      </p:sp>
      <p:sp>
        <p:nvSpPr>
          <p:cNvPr id="3" name="Content Placeholder 2">
            <a:extLst>
              <a:ext uri="{FF2B5EF4-FFF2-40B4-BE49-F238E27FC236}">
                <a16:creationId xmlns:a16="http://schemas.microsoft.com/office/drawing/2014/main" id="{FE904BF7-34EF-4710-A40D-EE55C64FF1E1}"/>
              </a:ext>
            </a:extLst>
          </p:cNvPr>
          <p:cNvSpPr>
            <a:spLocks noGrp="1"/>
          </p:cNvSpPr>
          <p:nvPr>
            <p:ph idx="1"/>
          </p:nvPr>
        </p:nvSpPr>
        <p:spPr/>
        <p:txBody>
          <a:bodyPr/>
          <a:lstStyle/>
          <a:p>
            <a:r>
              <a:rPr lang="en-GB" dirty="0">
                <a:latin typeface="Arial Rounded MT Bold" panose="020F0704030504030204" pitchFamily="34" charset="0"/>
              </a:rPr>
              <a:t>You will have received a link to the Parent Handbook. It is also available on the website – under the Home tab.</a:t>
            </a:r>
          </a:p>
          <a:p>
            <a:r>
              <a:rPr lang="en-GB" dirty="0">
                <a:latin typeface="Arial Rounded MT Bold" panose="020F0704030504030204" pitchFamily="34" charset="0"/>
              </a:rPr>
              <a:t> Please read this and share the relevant parts with your child. </a:t>
            </a:r>
          </a:p>
          <a:p>
            <a:r>
              <a:rPr lang="en-GB" dirty="0">
                <a:latin typeface="Arial Rounded MT Bold" panose="020F0704030504030204" pitchFamily="34" charset="0"/>
              </a:rPr>
              <a:t>The expectations that the school follow are set out in this handbook.  For example -  uniform expectations, water bottles and snacks.</a:t>
            </a:r>
          </a:p>
        </p:txBody>
      </p:sp>
    </p:spTree>
    <p:extLst>
      <p:ext uri="{BB962C8B-B14F-4D97-AF65-F5344CB8AC3E}">
        <p14:creationId xmlns:p14="http://schemas.microsoft.com/office/powerpoint/2010/main" val="2772458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59993-4AE6-4C81-B809-1376469DACE2}"/>
              </a:ext>
            </a:extLst>
          </p:cNvPr>
          <p:cNvSpPr>
            <a:spLocks noGrp="1"/>
          </p:cNvSpPr>
          <p:nvPr>
            <p:ph type="title"/>
          </p:nvPr>
        </p:nvSpPr>
        <p:spPr/>
        <p:txBody>
          <a:bodyPr>
            <a:normAutofit/>
          </a:bodyPr>
          <a:lstStyle/>
          <a:p>
            <a:r>
              <a:rPr lang="en-GB" sz="5400" dirty="0">
                <a:latin typeface="Arial Rounded MT Bold" panose="020F0704030504030204" pitchFamily="34" charset="0"/>
              </a:rPr>
              <a:t>REPORTING TO PARENTS</a:t>
            </a:r>
          </a:p>
        </p:txBody>
      </p:sp>
      <p:sp>
        <p:nvSpPr>
          <p:cNvPr id="3" name="Content Placeholder 2">
            <a:extLst>
              <a:ext uri="{FF2B5EF4-FFF2-40B4-BE49-F238E27FC236}">
                <a16:creationId xmlns:a16="http://schemas.microsoft.com/office/drawing/2014/main" id="{96E2F0F7-C177-4DAF-9D9D-80E19A8DAA4C}"/>
              </a:ext>
            </a:extLst>
          </p:cNvPr>
          <p:cNvSpPr>
            <a:spLocks noGrp="1"/>
          </p:cNvSpPr>
          <p:nvPr>
            <p:ph idx="1"/>
          </p:nvPr>
        </p:nvSpPr>
        <p:spPr>
          <a:xfrm>
            <a:off x="914400" y="2556932"/>
            <a:ext cx="10318459" cy="3318936"/>
          </a:xfrm>
        </p:spPr>
        <p:txBody>
          <a:bodyPr>
            <a:normAutofit fontScale="92500" lnSpcReduction="10000"/>
          </a:bodyPr>
          <a:lstStyle/>
          <a:p>
            <a:pPr marL="0" indent="0">
              <a:buNone/>
            </a:pPr>
            <a:r>
              <a:rPr lang="en-GB" sz="3200" dirty="0">
                <a:latin typeface="Arial Rounded MT Bold" panose="020F0704030504030204" pitchFamily="34" charset="0"/>
              </a:rPr>
              <a:t>We will continue to use the phrases:</a:t>
            </a:r>
          </a:p>
          <a:p>
            <a:pPr lvl="1"/>
            <a:r>
              <a:rPr lang="en-GB" sz="3200" dirty="0">
                <a:latin typeface="Arial Rounded MT Bold" panose="020F0704030504030204" pitchFamily="34" charset="0"/>
              </a:rPr>
              <a:t>Working towards age related expectation WTS</a:t>
            </a:r>
          </a:p>
          <a:p>
            <a:pPr lvl="1"/>
            <a:r>
              <a:rPr lang="en-GB" sz="3200" dirty="0">
                <a:latin typeface="Arial Rounded MT Bold" panose="020F0704030504030204" pitchFamily="34" charset="0"/>
              </a:rPr>
              <a:t>Working at age related expectation EXP</a:t>
            </a:r>
          </a:p>
          <a:p>
            <a:pPr lvl="1"/>
            <a:r>
              <a:rPr lang="en-GB" sz="3200" dirty="0">
                <a:latin typeface="Arial Rounded MT Bold" panose="020F0704030504030204" pitchFamily="34" charset="0"/>
              </a:rPr>
              <a:t>We use these terms to describe your child’s progress against the curriculum for their year group</a:t>
            </a:r>
          </a:p>
          <a:p>
            <a:endParaRPr lang="en-GB" dirty="0"/>
          </a:p>
        </p:txBody>
      </p:sp>
    </p:spTree>
    <p:extLst>
      <p:ext uri="{BB962C8B-B14F-4D97-AF65-F5344CB8AC3E}">
        <p14:creationId xmlns:p14="http://schemas.microsoft.com/office/powerpoint/2010/main" val="1888755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452045"/>
            <a:ext cx="9601196" cy="1303867"/>
          </a:xfrm>
        </p:spPr>
        <p:txBody>
          <a:bodyPr>
            <a:normAutofit/>
          </a:bodyPr>
          <a:lstStyle/>
          <a:p>
            <a:r>
              <a:rPr lang="en-GB" sz="6600" dirty="0">
                <a:latin typeface="Arial Rounded MT Bold" panose="020F0704030504030204" pitchFamily="34" charset="0"/>
              </a:rPr>
              <a:t>Homework</a:t>
            </a:r>
          </a:p>
        </p:txBody>
      </p:sp>
      <p:sp>
        <p:nvSpPr>
          <p:cNvPr id="3" name="Content Placeholder 2"/>
          <p:cNvSpPr>
            <a:spLocks noGrp="1"/>
          </p:cNvSpPr>
          <p:nvPr>
            <p:ph idx="1"/>
          </p:nvPr>
        </p:nvSpPr>
        <p:spPr>
          <a:xfrm>
            <a:off x="806726" y="1934680"/>
            <a:ext cx="10578547" cy="3922780"/>
          </a:xfrm>
        </p:spPr>
        <p:txBody>
          <a:bodyPr>
            <a:normAutofit lnSpcReduction="10000"/>
          </a:bodyPr>
          <a:lstStyle/>
          <a:p>
            <a:pPr marL="0" indent="0">
              <a:buNone/>
            </a:pPr>
            <a:endParaRPr lang="en-GB" dirty="0">
              <a:latin typeface="Berlin Sans FB" panose="020E0602020502020306" pitchFamily="34" charset="0"/>
            </a:endParaRPr>
          </a:p>
          <a:p>
            <a:pPr fontAlgn="t"/>
            <a:r>
              <a:rPr lang="en-GB" dirty="0">
                <a:latin typeface="Arial Rounded MT Bold" panose="020F0704030504030204" pitchFamily="34" charset="0"/>
              </a:rPr>
              <a:t>On Friday, homework will be set and then handed back in by the following Friday so that new homework can be set. Each week there will be a Maths task linked to what we have learnt in class that week. There is also an English task, which may include elements of Reading comprehension, </a:t>
            </a:r>
            <a:r>
              <a:rPr lang="en-GB" dirty="0" err="1">
                <a:latin typeface="Arial Rounded MT Bold" panose="020F0704030504030204" pitchFamily="34" charset="0"/>
              </a:rPr>
              <a:t>SpaG</a:t>
            </a:r>
            <a:r>
              <a:rPr lang="en-GB" dirty="0">
                <a:latin typeface="Arial Rounded MT Bold" panose="020F0704030504030204" pitchFamily="34" charset="0"/>
              </a:rPr>
              <a:t> and Writing  </a:t>
            </a:r>
          </a:p>
          <a:p>
            <a:pPr fontAlgn="t"/>
            <a:r>
              <a:rPr lang="en-GB" dirty="0">
                <a:latin typeface="Arial Rounded MT Bold" panose="020F0704030504030204" pitchFamily="34" charset="0"/>
              </a:rPr>
              <a:t>Reminder – The opportunity to read at least three times per week is vital in terms of helping your child develop fluency in </a:t>
            </a:r>
            <a:r>
              <a:rPr lang="en-GB">
                <a:latin typeface="Arial Rounded MT Bold" panose="020F0704030504030204" pitchFamily="34" charset="0"/>
              </a:rPr>
              <a:t>their reading</a:t>
            </a:r>
            <a:endParaRPr lang="en-GB" dirty="0">
              <a:latin typeface="Arial Rounded MT Bold" panose="020F0704030504030204" pitchFamily="34" charset="0"/>
            </a:endParaRPr>
          </a:p>
          <a:p>
            <a:pPr fontAlgn="t"/>
            <a:r>
              <a:rPr lang="en-GB" dirty="0">
                <a:latin typeface="Arial Rounded MT Bold" panose="020F0704030504030204" pitchFamily="34" charset="0"/>
              </a:rPr>
              <a:t>Please remember to access the many online resources available to enhance your child’s learning too. </a:t>
            </a:r>
          </a:p>
          <a:p>
            <a:pPr fontAlgn="t"/>
            <a:endParaRPr lang="en-GB" dirty="0">
              <a:latin typeface="Arial Rounded MT Bold" panose="020F0704030504030204" pitchFamily="34" charset="0"/>
            </a:endParaRPr>
          </a:p>
          <a:p>
            <a:pPr fontAlgn="t"/>
            <a:endParaRPr lang="en-GB" dirty="0">
              <a:latin typeface="Arial Rounded MT Bold" panose="020F0704030504030204" pitchFamily="34" charset="0"/>
            </a:endParaRPr>
          </a:p>
          <a:p>
            <a:endParaRPr lang="en-GB" dirty="0"/>
          </a:p>
          <a:p>
            <a:endParaRPr lang="en-GB" dirty="0"/>
          </a:p>
        </p:txBody>
      </p:sp>
    </p:spTree>
    <p:extLst>
      <p:ext uri="{BB962C8B-B14F-4D97-AF65-F5344CB8AC3E}">
        <p14:creationId xmlns:p14="http://schemas.microsoft.com/office/powerpoint/2010/main" val="2348185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317" y="373515"/>
            <a:ext cx="9601196" cy="1303867"/>
          </a:xfrm>
        </p:spPr>
        <p:txBody>
          <a:bodyPr>
            <a:noAutofit/>
          </a:bodyPr>
          <a:lstStyle/>
          <a:p>
            <a:r>
              <a:rPr lang="en-GB" sz="6000" dirty="0">
                <a:latin typeface="Arial Rounded MT Bold" panose="020F0704030504030204" pitchFamily="34" charset="0"/>
              </a:rPr>
              <a:t>Maths</a:t>
            </a:r>
          </a:p>
        </p:txBody>
      </p:sp>
      <p:pic>
        <p:nvPicPr>
          <p:cNvPr id="3" name="Picture 2">
            <a:extLst>
              <a:ext uri="{FF2B5EF4-FFF2-40B4-BE49-F238E27FC236}">
                <a16:creationId xmlns:a16="http://schemas.microsoft.com/office/drawing/2014/main" id="{01856454-389F-4784-91A5-E03060FEE7D9}"/>
              </a:ext>
            </a:extLst>
          </p:cNvPr>
          <p:cNvPicPr>
            <a:picLocks noChangeAspect="1"/>
          </p:cNvPicPr>
          <p:nvPr/>
        </p:nvPicPr>
        <p:blipFill>
          <a:blip r:embed="rId2"/>
          <a:stretch>
            <a:fillRect/>
          </a:stretch>
        </p:blipFill>
        <p:spPr>
          <a:xfrm>
            <a:off x="819417" y="1425712"/>
            <a:ext cx="10159574" cy="4722965"/>
          </a:xfrm>
          <a:prstGeom prst="rect">
            <a:avLst/>
          </a:prstGeom>
        </p:spPr>
      </p:pic>
      <p:pic>
        <p:nvPicPr>
          <p:cNvPr id="4" name="Picture 3">
            <a:extLst>
              <a:ext uri="{FF2B5EF4-FFF2-40B4-BE49-F238E27FC236}">
                <a16:creationId xmlns:a16="http://schemas.microsoft.com/office/drawing/2014/main" id="{8F63E9C9-B725-455B-9878-577166BB6953}"/>
              </a:ext>
            </a:extLst>
          </p:cNvPr>
          <p:cNvPicPr>
            <a:picLocks noChangeAspect="1"/>
          </p:cNvPicPr>
          <p:nvPr/>
        </p:nvPicPr>
        <p:blipFill>
          <a:blip r:embed="rId3"/>
          <a:stretch>
            <a:fillRect/>
          </a:stretch>
        </p:blipFill>
        <p:spPr>
          <a:xfrm>
            <a:off x="10361745" y="709323"/>
            <a:ext cx="751876" cy="716389"/>
          </a:xfrm>
          <a:prstGeom prst="rect">
            <a:avLst/>
          </a:prstGeom>
        </p:spPr>
      </p:pic>
    </p:spTree>
    <p:extLst>
      <p:ext uri="{BB962C8B-B14F-4D97-AF65-F5344CB8AC3E}">
        <p14:creationId xmlns:p14="http://schemas.microsoft.com/office/powerpoint/2010/main" val="3179521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EC00210-890D-4527-9314-4AD05BA1A681}"/>
              </a:ext>
            </a:extLst>
          </p:cNvPr>
          <p:cNvSpPr txBox="1">
            <a:spLocks/>
          </p:cNvSpPr>
          <p:nvPr/>
        </p:nvSpPr>
        <p:spPr>
          <a:xfrm>
            <a:off x="1524000" y="1200795"/>
            <a:ext cx="9144000" cy="706437"/>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5400" dirty="0">
                <a:solidFill>
                  <a:schemeClr val="tx1"/>
                </a:solidFill>
                <a:latin typeface="Arial Rounded MT Bold" panose="020F0704030504030204" pitchFamily="34" charset="0"/>
                <a:ea typeface="PBCoffeeCake" panose="02000603000000000000" pitchFamily="2" charset="0"/>
              </a:rPr>
              <a:t>How we teach Maths</a:t>
            </a:r>
            <a:endParaRPr lang="en-GB" sz="3200" dirty="0">
              <a:solidFill>
                <a:schemeClr val="tx1"/>
              </a:solidFill>
              <a:latin typeface="Arial Rounded MT Bold" panose="020F0704030504030204" pitchFamily="34" charset="0"/>
            </a:endParaRPr>
          </a:p>
        </p:txBody>
      </p:sp>
      <p:sp>
        <p:nvSpPr>
          <p:cNvPr id="5" name="TextBox 4">
            <a:extLst>
              <a:ext uri="{FF2B5EF4-FFF2-40B4-BE49-F238E27FC236}">
                <a16:creationId xmlns:a16="http://schemas.microsoft.com/office/drawing/2014/main" id="{969CB5A3-8B40-4751-B94F-F599CDB3CB21}"/>
              </a:ext>
            </a:extLst>
          </p:cNvPr>
          <p:cNvSpPr txBox="1"/>
          <p:nvPr/>
        </p:nvSpPr>
        <p:spPr>
          <a:xfrm>
            <a:off x="1524000" y="2360684"/>
            <a:ext cx="8910056" cy="5078313"/>
          </a:xfrm>
          <a:prstGeom prst="rect">
            <a:avLst/>
          </a:prstGeom>
          <a:noFill/>
        </p:spPr>
        <p:txBody>
          <a:bodyPr wrap="square" rtlCol="0">
            <a:spAutoFit/>
          </a:bodyPr>
          <a:lstStyle/>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Practical based</a:t>
            </a:r>
          </a:p>
          <a:p>
            <a:pPr algn="ctr"/>
            <a:endParaRPr lang="en-GB" sz="3600" dirty="0">
              <a:latin typeface="Arial Rounded MT Bold" panose="020F0704030504030204" pitchFamily="34" charset="0"/>
              <a:ea typeface="PBCoffeeCake" panose="02000603000000000000" pitchFamily="2" charset="0"/>
            </a:endParaRPr>
          </a:p>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Concrete, Pictorial, Abstract</a:t>
            </a:r>
          </a:p>
          <a:p>
            <a:pPr algn="ctr"/>
            <a:endParaRPr lang="en-GB" sz="3600" dirty="0">
              <a:latin typeface="Arial Rounded MT Bold" panose="020F0704030504030204" pitchFamily="34" charset="0"/>
              <a:ea typeface="PBCoffeeCake" panose="02000603000000000000" pitchFamily="2" charset="0"/>
            </a:endParaRPr>
          </a:p>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Strong number knowledge</a:t>
            </a:r>
          </a:p>
          <a:p>
            <a:pPr algn="ctr"/>
            <a:endParaRPr lang="en-GB" sz="3600" dirty="0">
              <a:latin typeface="Arial Rounded MT Bold" panose="020F0704030504030204" pitchFamily="34" charset="0"/>
              <a:ea typeface="PBCoffeeCake" panose="02000603000000000000" pitchFamily="2" charset="0"/>
            </a:endParaRPr>
          </a:p>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Can they apply it?</a:t>
            </a:r>
          </a:p>
          <a:p>
            <a:pPr algn="ctr"/>
            <a:endParaRPr lang="en-GB" sz="3600" dirty="0">
              <a:latin typeface="PBCoffeeCake" panose="02000603000000000000" pitchFamily="2" charset="0"/>
              <a:ea typeface="PBCoffeeCake" panose="02000603000000000000" pitchFamily="2" charset="0"/>
            </a:endParaRP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spTree>
    <p:extLst>
      <p:ext uri="{BB962C8B-B14F-4D97-AF65-F5344CB8AC3E}">
        <p14:creationId xmlns:p14="http://schemas.microsoft.com/office/powerpoint/2010/main" val="4279947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Concrete</a:t>
            </a:r>
            <a:endParaRPr lang="en-GB" sz="3600" dirty="0">
              <a:solidFill>
                <a:schemeClr val="tx1"/>
              </a:solidFill>
              <a:latin typeface="Arial Rounded MT Bold" panose="020F0704030504030204"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923108" y="2413142"/>
            <a:ext cx="9370184" cy="2308324"/>
          </a:xfrm>
          <a:prstGeom prst="rect">
            <a:avLst/>
          </a:prstGeom>
          <a:noFill/>
        </p:spPr>
        <p:txBody>
          <a:bodyPr wrap="square" rtlCol="0">
            <a:spAutoFit/>
          </a:bodyPr>
          <a:lstStyle/>
          <a:p>
            <a:r>
              <a:rPr lang="en-GB" sz="3600" dirty="0">
                <a:latin typeface="Arial Rounded MT Bold" panose="020F0704030504030204" pitchFamily="34" charset="0"/>
                <a:ea typeface="PBCoffeeCake" panose="02000603000000000000" pitchFamily="2" charset="0"/>
              </a:rPr>
              <a:t>We give all our children hands on experiences using real objects. It is the foundation for conceptual understanding.</a:t>
            </a: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pic>
        <p:nvPicPr>
          <p:cNvPr id="3" name="Picture 2">
            <a:extLst>
              <a:ext uri="{FF2B5EF4-FFF2-40B4-BE49-F238E27FC236}">
                <a16:creationId xmlns:a16="http://schemas.microsoft.com/office/drawing/2014/main" id="{797FEDA8-A2E9-496C-A9DE-3BD90A644477}"/>
              </a:ext>
            </a:extLst>
          </p:cNvPr>
          <p:cNvPicPr>
            <a:picLocks noChangeAspect="1"/>
          </p:cNvPicPr>
          <p:nvPr/>
        </p:nvPicPr>
        <p:blipFill>
          <a:blip r:embed="rId3"/>
          <a:stretch>
            <a:fillRect/>
          </a:stretch>
        </p:blipFill>
        <p:spPr>
          <a:xfrm>
            <a:off x="9372941" y="4138127"/>
            <a:ext cx="2034073" cy="2034073"/>
          </a:xfrm>
          <a:prstGeom prst="rect">
            <a:avLst/>
          </a:prstGeom>
        </p:spPr>
      </p:pic>
      <p:pic>
        <p:nvPicPr>
          <p:cNvPr id="5" name="Picture 4">
            <a:extLst>
              <a:ext uri="{FF2B5EF4-FFF2-40B4-BE49-F238E27FC236}">
                <a16:creationId xmlns:a16="http://schemas.microsoft.com/office/drawing/2014/main" id="{EE325527-5E68-43DA-BF9D-900D9A279D10}"/>
              </a:ext>
            </a:extLst>
          </p:cNvPr>
          <p:cNvPicPr>
            <a:picLocks noChangeAspect="1"/>
          </p:cNvPicPr>
          <p:nvPr/>
        </p:nvPicPr>
        <p:blipFill>
          <a:blip r:embed="rId4"/>
          <a:stretch>
            <a:fillRect/>
          </a:stretch>
        </p:blipFill>
        <p:spPr>
          <a:xfrm>
            <a:off x="777656" y="4595812"/>
            <a:ext cx="1393183" cy="1393183"/>
          </a:xfrm>
          <a:prstGeom prst="rect">
            <a:avLst/>
          </a:prstGeom>
        </p:spPr>
      </p:pic>
      <p:pic>
        <p:nvPicPr>
          <p:cNvPr id="6" name="Picture 5">
            <a:extLst>
              <a:ext uri="{FF2B5EF4-FFF2-40B4-BE49-F238E27FC236}">
                <a16:creationId xmlns:a16="http://schemas.microsoft.com/office/drawing/2014/main" id="{2E8613DF-6F83-429A-931A-2D717CE1F54B}"/>
              </a:ext>
            </a:extLst>
          </p:cNvPr>
          <p:cNvPicPr>
            <a:picLocks noChangeAspect="1"/>
          </p:cNvPicPr>
          <p:nvPr/>
        </p:nvPicPr>
        <p:blipFill>
          <a:blip r:embed="rId5"/>
          <a:stretch>
            <a:fillRect/>
          </a:stretch>
        </p:blipFill>
        <p:spPr>
          <a:xfrm>
            <a:off x="2853400" y="4454277"/>
            <a:ext cx="1672526" cy="1676251"/>
          </a:xfrm>
          <a:prstGeom prst="rect">
            <a:avLst/>
          </a:prstGeom>
        </p:spPr>
      </p:pic>
      <p:pic>
        <p:nvPicPr>
          <p:cNvPr id="7" name="Picture 6">
            <a:extLst>
              <a:ext uri="{FF2B5EF4-FFF2-40B4-BE49-F238E27FC236}">
                <a16:creationId xmlns:a16="http://schemas.microsoft.com/office/drawing/2014/main" id="{0561AD2E-D880-4D2A-BD3F-C2D3FB77B45B}"/>
              </a:ext>
            </a:extLst>
          </p:cNvPr>
          <p:cNvPicPr>
            <a:picLocks noChangeAspect="1"/>
          </p:cNvPicPr>
          <p:nvPr/>
        </p:nvPicPr>
        <p:blipFill>
          <a:blip r:embed="rId6"/>
          <a:stretch>
            <a:fillRect/>
          </a:stretch>
        </p:blipFill>
        <p:spPr>
          <a:xfrm>
            <a:off x="5582193" y="4218204"/>
            <a:ext cx="2677026" cy="1873918"/>
          </a:xfrm>
          <a:prstGeom prst="rect">
            <a:avLst/>
          </a:prstGeom>
        </p:spPr>
      </p:pic>
    </p:spTree>
    <p:extLst>
      <p:ext uri="{BB962C8B-B14F-4D97-AF65-F5344CB8AC3E}">
        <p14:creationId xmlns:p14="http://schemas.microsoft.com/office/powerpoint/2010/main" val="1832963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a:xfrm>
            <a:off x="1054396" y="585705"/>
            <a:ext cx="10018713" cy="1752599"/>
          </a:xfrm>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Pictorial </a:t>
            </a:r>
            <a:endParaRPr lang="en-GB" sz="3600" dirty="0">
              <a:solidFill>
                <a:schemeClr val="tx1"/>
              </a:solidFill>
              <a:latin typeface="Arial Rounded MT Bold" panose="020F0704030504030204"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868764" y="2333782"/>
            <a:ext cx="10389978" cy="1754326"/>
          </a:xfrm>
          <a:prstGeom prst="rect">
            <a:avLst/>
          </a:prstGeom>
          <a:noFill/>
        </p:spPr>
        <p:txBody>
          <a:bodyPr wrap="square" rtlCol="0">
            <a:spAutoFit/>
          </a:bodyPr>
          <a:lstStyle/>
          <a:p>
            <a:r>
              <a:rPr lang="en-GB" sz="3600" dirty="0">
                <a:latin typeface="Arial Rounded MT Bold" panose="020F0704030504030204" pitchFamily="34" charset="0"/>
                <a:ea typeface="PBCoffeeCake" panose="02000603000000000000" pitchFamily="2" charset="0"/>
              </a:rPr>
              <a:t>Using representations, such as a diagram or a picture of the problem.</a:t>
            </a: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pic>
        <p:nvPicPr>
          <p:cNvPr id="7" name="Picture 6">
            <a:extLst>
              <a:ext uri="{FF2B5EF4-FFF2-40B4-BE49-F238E27FC236}">
                <a16:creationId xmlns:a16="http://schemas.microsoft.com/office/drawing/2014/main" id="{D65D5855-D9E1-4740-94D2-2BCD4B0DADDA}"/>
              </a:ext>
            </a:extLst>
          </p:cNvPr>
          <p:cNvPicPr>
            <a:picLocks noChangeAspect="1"/>
          </p:cNvPicPr>
          <p:nvPr/>
        </p:nvPicPr>
        <p:blipFill>
          <a:blip r:embed="rId3"/>
          <a:stretch>
            <a:fillRect/>
          </a:stretch>
        </p:blipFill>
        <p:spPr>
          <a:xfrm>
            <a:off x="661036" y="3754721"/>
            <a:ext cx="3161933" cy="2439205"/>
          </a:xfrm>
          <a:prstGeom prst="rect">
            <a:avLst/>
          </a:prstGeom>
        </p:spPr>
      </p:pic>
      <p:pic>
        <p:nvPicPr>
          <p:cNvPr id="8" name="Picture 7">
            <a:extLst>
              <a:ext uri="{FF2B5EF4-FFF2-40B4-BE49-F238E27FC236}">
                <a16:creationId xmlns:a16="http://schemas.microsoft.com/office/drawing/2014/main" id="{845F9252-C1FC-49B8-A3E0-9DEFF5A5E04E}"/>
              </a:ext>
            </a:extLst>
          </p:cNvPr>
          <p:cNvPicPr>
            <a:picLocks noChangeAspect="1"/>
          </p:cNvPicPr>
          <p:nvPr/>
        </p:nvPicPr>
        <p:blipFill>
          <a:blip r:embed="rId4"/>
          <a:stretch>
            <a:fillRect/>
          </a:stretch>
        </p:blipFill>
        <p:spPr>
          <a:xfrm rot="5400000">
            <a:off x="6314563" y="4476420"/>
            <a:ext cx="2128604" cy="847618"/>
          </a:xfrm>
          <a:prstGeom prst="rect">
            <a:avLst/>
          </a:prstGeom>
        </p:spPr>
      </p:pic>
      <p:pic>
        <p:nvPicPr>
          <p:cNvPr id="9" name="Picture 8">
            <a:extLst>
              <a:ext uri="{FF2B5EF4-FFF2-40B4-BE49-F238E27FC236}">
                <a16:creationId xmlns:a16="http://schemas.microsoft.com/office/drawing/2014/main" id="{C1A8FB74-49AC-48FF-8839-A898BD4A2FED}"/>
              </a:ext>
            </a:extLst>
          </p:cNvPr>
          <p:cNvPicPr>
            <a:picLocks noChangeAspect="1"/>
          </p:cNvPicPr>
          <p:nvPr/>
        </p:nvPicPr>
        <p:blipFill>
          <a:blip r:embed="rId5"/>
          <a:stretch>
            <a:fillRect/>
          </a:stretch>
        </p:blipFill>
        <p:spPr>
          <a:xfrm>
            <a:off x="8179439" y="3680627"/>
            <a:ext cx="3246090" cy="2439205"/>
          </a:xfrm>
          <a:prstGeom prst="rect">
            <a:avLst/>
          </a:prstGeom>
        </p:spPr>
      </p:pic>
      <p:grpSp>
        <p:nvGrpSpPr>
          <p:cNvPr id="10" name="Group 9">
            <a:extLst>
              <a:ext uri="{FF2B5EF4-FFF2-40B4-BE49-F238E27FC236}">
                <a16:creationId xmlns:a16="http://schemas.microsoft.com/office/drawing/2014/main" id="{80B69DB8-114D-4507-8E43-5B08AAF982DA}"/>
              </a:ext>
            </a:extLst>
          </p:cNvPr>
          <p:cNvGrpSpPr/>
          <p:nvPr/>
        </p:nvGrpSpPr>
        <p:grpSpPr>
          <a:xfrm rot="5400000">
            <a:off x="4241930" y="3898060"/>
            <a:ext cx="2308373" cy="2004337"/>
            <a:chOff x="0" y="0"/>
            <a:chExt cx="4826000" cy="4786745"/>
          </a:xfrm>
        </p:grpSpPr>
        <p:sp>
          <p:nvSpPr>
            <p:cNvPr id="11" name="Oval 10">
              <a:extLst>
                <a:ext uri="{FF2B5EF4-FFF2-40B4-BE49-F238E27FC236}">
                  <a16:creationId xmlns:a16="http://schemas.microsoft.com/office/drawing/2014/main" id="{5C4AA2A7-21E4-4C80-96C1-311127C162AB}"/>
                </a:ext>
              </a:extLst>
            </p:cNvPr>
            <p:cNvSpPr/>
            <p:nvPr/>
          </p:nvSpPr>
          <p:spPr>
            <a:xfrm>
              <a:off x="1360055" y="0"/>
              <a:ext cx="2105891" cy="1995054"/>
            </a:xfrm>
            <a:prstGeom prst="ellips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2" name="Oval 11">
              <a:extLst>
                <a:ext uri="{FF2B5EF4-FFF2-40B4-BE49-F238E27FC236}">
                  <a16:creationId xmlns:a16="http://schemas.microsoft.com/office/drawing/2014/main" id="{0E8C1FDD-19AF-4036-ACF4-9C3A65DA838E}"/>
                </a:ext>
              </a:extLst>
            </p:cNvPr>
            <p:cNvSpPr/>
            <p:nvPr/>
          </p:nvSpPr>
          <p:spPr>
            <a:xfrm>
              <a:off x="0" y="2791691"/>
              <a:ext cx="2105891" cy="1995054"/>
            </a:xfrm>
            <a:prstGeom prst="ellips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Oval 12">
              <a:extLst>
                <a:ext uri="{FF2B5EF4-FFF2-40B4-BE49-F238E27FC236}">
                  <a16:creationId xmlns:a16="http://schemas.microsoft.com/office/drawing/2014/main" id="{648B8633-7C80-48A2-ADDA-3EF5310DD4EE}"/>
                </a:ext>
              </a:extLst>
            </p:cNvPr>
            <p:cNvSpPr/>
            <p:nvPr/>
          </p:nvSpPr>
          <p:spPr>
            <a:xfrm>
              <a:off x="2720109" y="2791691"/>
              <a:ext cx="2105891" cy="1995054"/>
            </a:xfrm>
            <a:prstGeom prst="ellips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cxnSp>
          <p:nvCxnSpPr>
            <p:cNvPr id="14" name="Straight Connector 13">
              <a:extLst>
                <a:ext uri="{FF2B5EF4-FFF2-40B4-BE49-F238E27FC236}">
                  <a16:creationId xmlns:a16="http://schemas.microsoft.com/office/drawing/2014/main" id="{A6DEA3A1-B497-438C-A4D5-6DE17CAC7FBE}"/>
                </a:ext>
              </a:extLst>
            </p:cNvPr>
            <p:cNvCxnSpPr/>
            <p:nvPr/>
          </p:nvCxnSpPr>
          <p:spPr>
            <a:xfrm flipH="1">
              <a:off x="1463965" y="1911927"/>
              <a:ext cx="508000" cy="9698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3A82400-CAAC-4E4A-9383-FABD22E205FD}"/>
                </a:ext>
              </a:extLst>
            </p:cNvPr>
            <p:cNvCxnSpPr>
              <a:cxnSpLocks/>
            </p:cNvCxnSpPr>
            <p:nvPr/>
          </p:nvCxnSpPr>
          <p:spPr>
            <a:xfrm flipH="1" flipV="1">
              <a:off x="2810161" y="1911927"/>
              <a:ext cx="508000" cy="9698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75929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Abstract</a:t>
            </a:r>
            <a:endParaRPr lang="en-GB" sz="3600" dirty="0">
              <a:solidFill>
                <a:schemeClr val="tx1"/>
              </a:solidFill>
              <a:latin typeface="Arial Rounded MT Bold" panose="020F0704030504030204"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1640972" y="2716648"/>
            <a:ext cx="8910056" cy="2308324"/>
          </a:xfrm>
          <a:prstGeom prst="rect">
            <a:avLst/>
          </a:prstGeom>
          <a:noFill/>
        </p:spPr>
        <p:txBody>
          <a:bodyPr wrap="square" rtlCol="0">
            <a:spAutoFit/>
          </a:bodyPr>
          <a:lstStyle/>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Children are now able to represent problems using notation, for example: 2346 + 2197 =</a:t>
            </a: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spTree>
    <p:extLst>
      <p:ext uri="{BB962C8B-B14F-4D97-AF65-F5344CB8AC3E}">
        <p14:creationId xmlns:p14="http://schemas.microsoft.com/office/powerpoint/2010/main" val="3130191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latin typeface="Arial Rounded MT Bold" panose="020F0704030504030204" pitchFamily="34" charset="0"/>
              </a:rPr>
              <a:t>Fluency</a:t>
            </a:r>
          </a:p>
        </p:txBody>
      </p:sp>
      <p:sp>
        <p:nvSpPr>
          <p:cNvPr id="5" name="Content Placeholder 4"/>
          <p:cNvSpPr>
            <a:spLocks noGrp="1"/>
          </p:cNvSpPr>
          <p:nvPr>
            <p:ph idx="1"/>
          </p:nvPr>
        </p:nvSpPr>
        <p:spPr/>
        <p:txBody>
          <a:bodyPr>
            <a:normAutofit lnSpcReduction="10000"/>
          </a:bodyPr>
          <a:lstStyle/>
          <a:p>
            <a:pPr marL="0" indent="0" algn="ctr">
              <a:buNone/>
            </a:pPr>
            <a:r>
              <a:rPr lang="en-GB" sz="4200" dirty="0">
                <a:latin typeface="Arial Rounded MT Bold" panose="020F0704030504030204" pitchFamily="34" charset="0"/>
              </a:rPr>
              <a:t>Rapid recall of number facts</a:t>
            </a:r>
          </a:p>
          <a:p>
            <a:endParaRPr lang="en-GB" sz="3200" dirty="0">
              <a:latin typeface="Arial Rounded MT Bold" panose="020F0704030504030204" pitchFamily="34" charset="0"/>
            </a:endParaRPr>
          </a:p>
          <a:p>
            <a:r>
              <a:rPr lang="en-GB" sz="3200" dirty="0">
                <a:latin typeface="Arial Rounded MT Bold" panose="020F0704030504030204" pitchFamily="34" charset="0"/>
              </a:rPr>
              <a:t>Year 6: 	All multiples and factors</a:t>
            </a:r>
          </a:p>
          <a:p>
            <a:pPr marL="0" indent="0">
              <a:buNone/>
            </a:pPr>
            <a:r>
              <a:rPr lang="en-GB" sz="3200" dirty="0">
                <a:latin typeface="Arial Rounded MT Bold" panose="020F0704030504030204" pitchFamily="34" charset="0"/>
              </a:rPr>
              <a:t>				Secure knowledge and rapid recall of  </a:t>
            </a:r>
          </a:p>
          <a:p>
            <a:pPr marL="0" indent="0">
              <a:buNone/>
            </a:pPr>
            <a:r>
              <a:rPr lang="en-GB" sz="3200" dirty="0">
                <a:latin typeface="Arial Rounded MT Bold" panose="020F0704030504030204" pitchFamily="34" charset="0"/>
              </a:rPr>
              <a:t>                  all times tables</a:t>
            </a:r>
          </a:p>
          <a:p>
            <a:endParaRPr lang="en-GB" sz="3200" dirty="0">
              <a:latin typeface="Arial Rounded MT Bold" panose="020F0704030504030204" pitchFamily="34" charset="0"/>
            </a:endParaRPr>
          </a:p>
          <a:p>
            <a:endParaRPr lang="en-GB" dirty="0"/>
          </a:p>
        </p:txBody>
      </p:sp>
    </p:spTree>
    <p:extLst>
      <p:ext uri="{BB962C8B-B14F-4D97-AF65-F5344CB8AC3E}">
        <p14:creationId xmlns:p14="http://schemas.microsoft.com/office/powerpoint/2010/main" val="3955671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3793D-0D4B-41F7-B768-4B1066BD8F0E}"/>
              </a:ext>
            </a:extLst>
          </p:cNvPr>
          <p:cNvSpPr>
            <a:spLocks noGrp="1"/>
          </p:cNvSpPr>
          <p:nvPr>
            <p:ph type="title"/>
          </p:nvPr>
        </p:nvSpPr>
        <p:spPr>
          <a:xfrm>
            <a:off x="528507" y="982132"/>
            <a:ext cx="11132190" cy="1303867"/>
          </a:xfrm>
        </p:spPr>
        <p:txBody>
          <a:bodyPr>
            <a:normAutofit fontScale="90000"/>
          </a:bodyPr>
          <a:lstStyle/>
          <a:p>
            <a:r>
              <a:rPr lang="en-GB" dirty="0">
                <a:latin typeface="Arial Rounded MT Bold" panose="020F0704030504030204" pitchFamily="34" charset="0"/>
              </a:rPr>
              <a:t>HOW CAN YOU HELP YOUR CHILD AT HOME?</a:t>
            </a:r>
          </a:p>
        </p:txBody>
      </p:sp>
      <p:sp>
        <p:nvSpPr>
          <p:cNvPr id="3" name="Content Placeholder 2">
            <a:extLst>
              <a:ext uri="{FF2B5EF4-FFF2-40B4-BE49-F238E27FC236}">
                <a16:creationId xmlns:a16="http://schemas.microsoft.com/office/drawing/2014/main" id="{FACF14CC-A866-42FE-9638-7E2DDB0D51AF}"/>
              </a:ext>
            </a:extLst>
          </p:cNvPr>
          <p:cNvSpPr>
            <a:spLocks noGrp="1"/>
          </p:cNvSpPr>
          <p:nvPr>
            <p:ph idx="1"/>
          </p:nvPr>
        </p:nvSpPr>
        <p:spPr>
          <a:xfrm>
            <a:off x="624980" y="2393576"/>
            <a:ext cx="10939244" cy="4168589"/>
          </a:xfrm>
        </p:spPr>
        <p:txBody>
          <a:bodyPr>
            <a:noAutofit/>
          </a:bodyPr>
          <a:lstStyle/>
          <a:p>
            <a:r>
              <a:rPr lang="en-GB" sz="2400" dirty="0">
                <a:latin typeface="Arial Rounded MT Bold" panose="020F0704030504030204" pitchFamily="34" charset="0"/>
              </a:rPr>
              <a:t>Time</a:t>
            </a:r>
          </a:p>
          <a:p>
            <a:r>
              <a:rPr lang="en-GB" sz="2400" dirty="0">
                <a:latin typeface="Arial Rounded MT Bold" panose="020F0704030504030204" pitchFamily="34" charset="0"/>
              </a:rPr>
              <a:t>Number bonds</a:t>
            </a:r>
          </a:p>
          <a:p>
            <a:r>
              <a:rPr lang="en-GB" sz="2400" dirty="0">
                <a:latin typeface="Arial Rounded MT Bold" panose="020F0704030504030204" pitchFamily="34" charset="0"/>
              </a:rPr>
              <a:t>Practical use of maths at home e.g. money, recipes, planning journeys etc</a:t>
            </a:r>
          </a:p>
          <a:p>
            <a:r>
              <a:rPr lang="en-GB" sz="2400" dirty="0">
                <a:latin typeface="Arial Rounded MT Bold" panose="020F0704030504030204" pitchFamily="34" charset="0"/>
              </a:rPr>
              <a:t>Board games/ card games</a:t>
            </a:r>
          </a:p>
          <a:p>
            <a:r>
              <a:rPr lang="en-GB" sz="2400" dirty="0">
                <a:latin typeface="Arial Rounded MT Bold" panose="020F0704030504030204" pitchFamily="34" charset="0"/>
              </a:rPr>
              <a:t>I pad/ computer games</a:t>
            </a:r>
          </a:p>
          <a:p>
            <a:r>
              <a:rPr lang="en-GB" sz="2400" dirty="0">
                <a:latin typeface="Arial Rounded MT Bold" panose="020F0704030504030204" pitchFamily="34" charset="0"/>
              </a:rPr>
              <a:t>BBC </a:t>
            </a:r>
            <a:r>
              <a:rPr lang="en-GB" dirty="0">
                <a:latin typeface="Arial Rounded MT Bold" panose="020F0704030504030204" pitchFamily="34" charset="0"/>
              </a:rPr>
              <a:t>Bitesize </a:t>
            </a:r>
            <a:r>
              <a:rPr lang="en-GB" dirty="0">
                <a:latin typeface="Arial Rounded MT Bold" panose="020F0704030504030204" pitchFamily="34" charset="0"/>
                <a:hlinkClick r:id="rId2"/>
              </a:rPr>
              <a:t>https://www.bbc.co.uk/bitesize</a:t>
            </a:r>
            <a:endParaRPr lang="en-GB" dirty="0">
              <a:latin typeface="Arial Rounded MT Bold" panose="020F0704030504030204" pitchFamily="34" charset="0"/>
            </a:endParaRPr>
          </a:p>
          <a:p>
            <a:r>
              <a:rPr lang="en-GB" dirty="0">
                <a:latin typeface="Arial Rounded MT Bold" panose="020F0704030504030204" pitchFamily="34" charset="0"/>
              </a:rPr>
              <a:t>MTC check</a:t>
            </a:r>
          </a:p>
          <a:p>
            <a:pPr marL="0" indent="0">
              <a:buNone/>
            </a:pPr>
            <a:endParaRPr lang="en-GB" sz="2400" dirty="0">
              <a:latin typeface="Arial Rounded MT Bold" panose="020F0704030504030204" pitchFamily="34" charset="0"/>
            </a:endParaRPr>
          </a:p>
        </p:txBody>
      </p:sp>
    </p:spTree>
    <p:extLst>
      <p:ext uri="{BB962C8B-B14F-4D97-AF65-F5344CB8AC3E}">
        <p14:creationId xmlns:p14="http://schemas.microsoft.com/office/powerpoint/2010/main" val="2487723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03980" y="854503"/>
            <a:ext cx="10584040" cy="5148993"/>
          </a:xfrm>
          <a:prstGeom prst="rect">
            <a:avLst/>
          </a:prstGeom>
        </p:spPr>
      </p:pic>
    </p:spTree>
    <p:extLst>
      <p:ext uri="{BB962C8B-B14F-4D97-AF65-F5344CB8AC3E}">
        <p14:creationId xmlns:p14="http://schemas.microsoft.com/office/powerpoint/2010/main" val="889963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9E6C7-B82E-4963-B0DD-D4A1FD528A2D}"/>
              </a:ext>
            </a:extLst>
          </p:cNvPr>
          <p:cNvSpPr>
            <a:spLocks noGrp="1"/>
          </p:cNvSpPr>
          <p:nvPr>
            <p:ph type="title"/>
          </p:nvPr>
        </p:nvSpPr>
        <p:spPr>
          <a:xfrm>
            <a:off x="-612599" y="2125133"/>
            <a:ext cx="11808823" cy="1303867"/>
          </a:xfrm>
        </p:spPr>
        <p:txBody>
          <a:bodyPr>
            <a:noAutofit/>
          </a:bodyPr>
          <a:lstStyle/>
          <a:p>
            <a:r>
              <a:rPr lang="en-GB" sz="3600" dirty="0">
                <a:solidFill>
                  <a:schemeClr val="tx1"/>
                </a:solidFill>
                <a:latin typeface="Arial Rounded MT Bold" panose="020F0704030504030204" pitchFamily="34" charset="0"/>
                <a:ea typeface="PBCoffeeCake" panose="02000603000000000000" pitchFamily="2" charset="0"/>
              </a:rPr>
              <a:t>The four areas of the English Curriculum </a:t>
            </a:r>
          </a:p>
        </p:txBody>
      </p:sp>
      <p:sp>
        <p:nvSpPr>
          <p:cNvPr id="3" name="Subtitle 2">
            <a:extLst>
              <a:ext uri="{FF2B5EF4-FFF2-40B4-BE49-F238E27FC236}">
                <a16:creationId xmlns:a16="http://schemas.microsoft.com/office/drawing/2014/main" id="{7175A61B-478C-47E6-9C0D-80DA8A0306C8}"/>
              </a:ext>
            </a:extLst>
          </p:cNvPr>
          <p:cNvSpPr>
            <a:spLocks noGrp="1"/>
          </p:cNvSpPr>
          <p:nvPr>
            <p:ph idx="1"/>
          </p:nvPr>
        </p:nvSpPr>
        <p:spPr>
          <a:xfrm>
            <a:off x="995776" y="3227978"/>
            <a:ext cx="10941247" cy="3124201"/>
          </a:xfrm>
        </p:spPr>
        <p:txBody>
          <a:bodyPr>
            <a:normAutofit fontScale="92500" lnSpcReduction="20000"/>
          </a:bodyPr>
          <a:lstStyle/>
          <a:p>
            <a:pPr marL="457200" indent="-457200">
              <a:buFont typeface="Arial" panose="020B0604020202020204" pitchFamily="34" charset="0"/>
              <a:buChar char="•"/>
            </a:pPr>
            <a:r>
              <a:rPr lang="en-GB" sz="4800" dirty="0">
                <a:latin typeface="Arial Rounded MT Bold" panose="020F0704030504030204" pitchFamily="34" charset="0"/>
                <a:ea typeface="PBCoffeeCake" panose="02000603000000000000" pitchFamily="2" charset="0"/>
              </a:rPr>
              <a:t>Spoken language</a:t>
            </a:r>
          </a:p>
          <a:p>
            <a:pPr marL="457200" indent="-457200">
              <a:buFont typeface="Arial" panose="020B0604020202020204" pitchFamily="34" charset="0"/>
              <a:buChar char="•"/>
            </a:pPr>
            <a:r>
              <a:rPr lang="en-GB" sz="4800" dirty="0">
                <a:latin typeface="Arial Rounded MT Bold" panose="020F0704030504030204" pitchFamily="34" charset="0"/>
                <a:ea typeface="PBCoffeeCake" panose="02000603000000000000" pitchFamily="2" charset="0"/>
              </a:rPr>
              <a:t>Reading</a:t>
            </a:r>
          </a:p>
          <a:p>
            <a:pPr marL="457200" indent="-457200">
              <a:buFont typeface="Arial" panose="020B0604020202020204" pitchFamily="34" charset="0"/>
              <a:buChar char="•"/>
            </a:pPr>
            <a:r>
              <a:rPr lang="en-GB" sz="4800" dirty="0" err="1">
                <a:latin typeface="Arial Rounded MT Bold" panose="020F0704030504030204" pitchFamily="34" charset="0"/>
                <a:ea typeface="PBCoffeeCake" panose="02000603000000000000" pitchFamily="2" charset="0"/>
              </a:rPr>
              <a:t>SPaG</a:t>
            </a:r>
            <a:endParaRPr lang="en-GB" sz="4800" dirty="0">
              <a:latin typeface="Arial Rounded MT Bold" panose="020F0704030504030204" pitchFamily="34" charset="0"/>
              <a:ea typeface="PBCoffeeCake" panose="02000603000000000000" pitchFamily="2" charset="0"/>
            </a:endParaRPr>
          </a:p>
          <a:p>
            <a:pPr marL="457200" indent="-457200">
              <a:buFont typeface="Arial" panose="020B0604020202020204" pitchFamily="34" charset="0"/>
              <a:buChar char="•"/>
            </a:pPr>
            <a:r>
              <a:rPr lang="en-GB" sz="4800" dirty="0">
                <a:latin typeface="Arial Rounded MT Bold" panose="020F0704030504030204" pitchFamily="34" charset="0"/>
                <a:ea typeface="PBCoffeeCake" panose="02000603000000000000" pitchFamily="2" charset="0"/>
              </a:rPr>
              <a:t>Writing</a:t>
            </a:r>
          </a:p>
        </p:txBody>
      </p:sp>
      <p:sp>
        <p:nvSpPr>
          <p:cNvPr id="4" name="Title 1">
            <a:extLst>
              <a:ext uri="{FF2B5EF4-FFF2-40B4-BE49-F238E27FC236}">
                <a16:creationId xmlns:a16="http://schemas.microsoft.com/office/drawing/2014/main" id="{8E3838B9-5053-48F7-80C0-59B3F3531B45}"/>
              </a:ext>
            </a:extLst>
          </p:cNvPr>
          <p:cNvSpPr txBox="1">
            <a:spLocks/>
          </p:cNvSpPr>
          <p:nvPr/>
        </p:nvSpPr>
        <p:spPr>
          <a:xfrm>
            <a:off x="1295402" y="757491"/>
            <a:ext cx="9601196" cy="1303867"/>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8800" dirty="0">
                <a:latin typeface="Arial Rounded MT Bold" panose="020F0704030504030204" pitchFamily="34" charset="0"/>
              </a:rPr>
              <a:t>English</a:t>
            </a:r>
          </a:p>
        </p:txBody>
      </p:sp>
    </p:spTree>
    <p:extLst>
      <p:ext uri="{BB962C8B-B14F-4D97-AF65-F5344CB8AC3E}">
        <p14:creationId xmlns:p14="http://schemas.microsoft.com/office/powerpoint/2010/main" val="32021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9E6C7-B82E-4963-B0DD-D4A1FD528A2D}"/>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Spoken Language </a:t>
            </a:r>
          </a:p>
        </p:txBody>
      </p:sp>
      <p:sp>
        <p:nvSpPr>
          <p:cNvPr id="3" name="Subtitle 2">
            <a:extLst>
              <a:ext uri="{FF2B5EF4-FFF2-40B4-BE49-F238E27FC236}">
                <a16:creationId xmlns:a16="http://schemas.microsoft.com/office/drawing/2014/main" id="{7175A61B-478C-47E6-9C0D-80DA8A0306C8}"/>
              </a:ext>
            </a:extLst>
          </p:cNvPr>
          <p:cNvSpPr>
            <a:spLocks noGrp="1"/>
          </p:cNvSpPr>
          <p:nvPr>
            <p:ph idx="1"/>
          </p:nvPr>
        </p:nvSpPr>
        <p:spPr/>
        <p:txBody>
          <a:bodyPr>
            <a:normAutofit/>
          </a:bodyPr>
          <a:lstStyle/>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Drama and role play</a:t>
            </a:r>
          </a:p>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Class assemblies</a:t>
            </a:r>
          </a:p>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Reading aloud</a:t>
            </a:r>
          </a:p>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Talk partners in class</a:t>
            </a:r>
          </a:p>
        </p:txBody>
      </p:sp>
    </p:spTree>
    <p:extLst>
      <p:ext uri="{BB962C8B-B14F-4D97-AF65-F5344CB8AC3E}">
        <p14:creationId xmlns:p14="http://schemas.microsoft.com/office/powerpoint/2010/main" val="2777702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0001" y="1008984"/>
            <a:ext cx="9601196" cy="1303867"/>
          </a:xfrm>
        </p:spPr>
        <p:txBody>
          <a:bodyPr>
            <a:noAutofit/>
          </a:bodyPr>
          <a:lstStyle/>
          <a:p>
            <a:r>
              <a:rPr lang="en-GB" sz="8800" dirty="0">
                <a:latin typeface="Arial Rounded MT Bold" panose="020F0704030504030204" pitchFamily="34" charset="0"/>
              </a:rPr>
              <a:t>Reading</a:t>
            </a:r>
          </a:p>
        </p:txBody>
      </p:sp>
      <p:sp>
        <p:nvSpPr>
          <p:cNvPr id="3" name="Rectangle 2"/>
          <p:cNvSpPr/>
          <p:nvPr/>
        </p:nvSpPr>
        <p:spPr>
          <a:xfrm>
            <a:off x="998291" y="2627701"/>
            <a:ext cx="10327206" cy="1569660"/>
          </a:xfrm>
          <a:prstGeom prst="rect">
            <a:avLst/>
          </a:prstGeom>
        </p:spPr>
        <p:txBody>
          <a:bodyPr wrap="square">
            <a:spAutoFit/>
          </a:bodyPr>
          <a:lstStyle/>
          <a:p>
            <a:r>
              <a:rPr lang="en-GB" sz="3200" dirty="0">
                <a:latin typeface="Arial Rounded MT Bold" panose="020F0704030504030204" pitchFamily="34" charset="0"/>
                <a:ea typeface="PBCoffeeCake" panose="02000603000000000000" pitchFamily="2" charset="0"/>
              </a:rPr>
              <a:t>A solid foundation in reading is crucial to your child’s success as they progress through primary school, into secondary school and then in later life.</a:t>
            </a:r>
          </a:p>
        </p:txBody>
      </p:sp>
    </p:spTree>
    <p:extLst>
      <p:ext uri="{BB962C8B-B14F-4D97-AF65-F5344CB8AC3E}">
        <p14:creationId xmlns:p14="http://schemas.microsoft.com/office/powerpoint/2010/main" val="2590690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latin typeface="Arial Rounded MT Bold" panose="020F0704030504030204" pitchFamily="34" charset="0"/>
              </a:rPr>
              <a:t>Our aims are to…</a:t>
            </a:r>
          </a:p>
        </p:txBody>
      </p:sp>
      <p:sp>
        <p:nvSpPr>
          <p:cNvPr id="3" name="Content Placeholder 2"/>
          <p:cNvSpPr>
            <a:spLocks noGrp="1"/>
          </p:cNvSpPr>
          <p:nvPr>
            <p:ph idx="1"/>
          </p:nvPr>
        </p:nvSpPr>
        <p:spPr>
          <a:xfrm>
            <a:off x="1073790" y="2556932"/>
            <a:ext cx="10184235" cy="3318936"/>
          </a:xfrm>
        </p:spPr>
        <p:txBody>
          <a:bodyPr>
            <a:normAutofit fontScale="92500" lnSpcReduction="20000"/>
          </a:bodyPr>
          <a:lstStyle/>
          <a:p>
            <a:r>
              <a:rPr lang="en-GB" sz="3000" dirty="0">
                <a:latin typeface="Arial Rounded MT Bold" panose="020F0704030504030204" pitchFamily="34" charset="0"/>
              </a:rPr>
              <a:t>Encourage children to develop a </a:t>
            </a:r>
            <a:r>
              <a:rPr lang="en-GB" sz="3000" b="1" dirty="0">
                <a:latin typeface="Arial Rounded MT Bold" panose="020F0704030504030204" pitchFamily="34" charset="0"/>
              </a:rPr>
              <a:t>love</a:t>
            </a:r>
            <a:r>
              <a:rPr lang="en-GB" sz="3000" dirty="0">
                <a:latin typeface="Arial Rounded MT Bold" panose="020F0704030504030204" pitchFamily="34" charset="0"/>
              </a:rPr>
              <a:t> of books</a:t>
            </a:r>
          </a:p>
          <a:p>
            <a:r>
              <a:rPr lang="en-GB" sz="3000" dirty="0">
                <a:latin typeface="Arial Rounded MT Bold" panose="020F0704030504030204" pitchFamily="34" charset="0"/>
              </a:rPr>
              <a:t>Teach children how to </a:t>
            </a:r>
            <a:r>
              <a:rPr lang="en-GB" sz="3000" b="1" dirty="0">
                <a:latin typeface="Arial Rounded MT Bold" panose="020F0704030504030204" pitchFamily="34" charset="0"/>
              </a:rPr>
              <a:t>decode</a:t>
            </a:r>
            <a:r>
              <a:rPr lang="en-GB" sz="3000" dirty="0">
                <a:latin typeface="Arial Rounded MT Bold" panose="020F0704030504030204" pitchFamily="34" charset="0"/>
              </a:rPr>
              <a:t> words using phonics and other strategies</a:t>
            </a:r>
          </a:p>
          <a:p>
            <a:r>
              <a:rPr lang="en-GB" sz="3000" dirty="0">
                <a:latin typeface="Arial Rounded MT Bold" panose="020F0704030504030204" pitchFamily="34" charset="0"/>
              </a:rPr>
              <a:t>Give children the opportunity to </a:t>
            </a:r>
            <a:r>
              <a:rPr lang="en-GB" sz="3000" b="1" dirty="0">
                <a:latin typeface="Arial Rounded MT Bold" panose="020F0704030504030204" pitchFamily="34" charset="0"/>
              </a:rPr>
              <a:t>talk </a:t>
            </a:r>
            <a:r>
              <a:rPr lang="en-GB" sz="3000" dirty="0">
                <a:latin typeface="Arial Rounded MT Bold" panose="020F0704030504030204" pitchFamily="34" charset="0"/>
              </a:rPr>
              <a:t>about books that they have read</a:t>
            </a:r>
          </a:p>
          <a:p>
            <a:r>
              <a:rPr lang="en-GB" sz="3000" dirty="0">
                <a:latin typeface="Arial Rounded MT Bold" panose="020F0704030504030204" pitchFamily="34" charset="0"/>
              </a:rPr>
              <a:t>Help children to develop the skills of </a:t>
            </a:r>
            <a:r>
              <a:rPr lang="en-GB" sz="3000" b="1" dirty="0">
                <a:latin typeface="Arial Rounded MT Bold" panose="020F0704030504030204" pitchFamily="34" charset="0"/>
              </a:rPr>
              <a:t>deduction</a:t>
            </a:r>
            <a:r>
              <a:rPr lang="en-GB" sz="3000" dirty="0">
                <a:latin typeface="Arial Rounded MT Bold" panose="020F0704030504030204" pitchFamily="34" charset="0"/>
              </a:rPr>
              <a:t> and </a:t>
            </a:r>
            <a:r>
              <a:rPr lang="en-GB" sz="3000" b="1" dirty="0">
                <a:latin typeface="Arial Rounded MT Bold" panose="020F0704030504030204" pitchFamily="34" charset="0"/>
              </a:rPr>
              <a:t>inference</a:t>
            </a:r>
            <a:r>
              <a:rPr lang="en-GB" sz="3000" dirty="0">
                <a:latin typeface="Arial Rounded MT Bold" panose="020F0704030504030204" pitchFamily="34" charset="0"/>
              </a:rPr>
              <a:t> (reading between the lines)</a:t>
            </a:r>
          </a:p>
          <a:p>
            <a:endParaRPr lang="en-GB" dirty="0"/>
          </a:p>
          <a:p>
            <a:endParaRPr lang="en-GB" dirty="0"/>
          </a:p>
        </p:txBody>
      </p:sp>
    </p:spTree>
    <p:extLst>
      <p:ext uri="{BB962C8B-B14F-4D97-AF65-F5344CB8AC3E}">
        <p14:creationId xmlns:p14="http://schemas.microsoft.com/office/powerpoint/2010/main" val="19367422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449897" y="2768367"/>
            <a:ext cx="9601200" cy="924508"/>
          </a:xfrm>
        </p:spPr>
        <p:txBody>
          <a:bodyPr>
            <a:normAutofit fontScale="90000"/>
          </a:bodyPr>
          <a:lstStyle/>
          <a:p>
            <a:r>
              <a:rPr lang="en-GB" sz="6000" dirty="0">
                <a:latin typeface="Arial Rounded MT Bold" panose="020F0704030504030204" pitchFamily="34" charset="0"/>
              </a:rPr>
              <a:t>Reading in school</a:t>
            </a:r>
            <a:br>
              <a:rPr lang="en-GB" sz="6000" dirty="0">
                <a:latin typeface="Arial Rounded MT Bold" panose="020F0704030504030204" pitchFamily="34" charset="0"/>
              </a:rPr>
            </a:br>
            <a:br>
              <a:rPr lang="en-GB" sz="6000" dirty="0">
                <a:latin typeface="Arial Rounded MT Bold" panose="020F0704030504030204" pitchFamily="34" charset="0"/>
              </a:rPr>
            </a:br>
            <a:r>
              <a:rPr lang="en-GB" sz="2200" dirty="0">
                <a:latin typeface="Arial Rounded MT Bold" panose="020F0704030504030204" pitchFamily="34" charset="0"/>
              </a:rPr>
              <a:t>Children will have a daily reading lesson where they will be taught reading skills and given the opportunity to respond to texts. In Year 6 we spend time looking at formal written comprehensions in preparation for SATS. </a:t>
            </a:r>
            <a:br>
              <a:rPr lang="en-GB" sz="2200" dirty="0">
                <a:latin typeface="Arial Rounded MT Bold" panose="020F0704030504030204" pitchFamily="34" charset="0"/>
              </a:rPr>
            </a:br>
            <a:r>
              <a:rPr lang="en-GB" sz="2200" dirty="0">
                <a:latin typeface="Arial Rounded MT Bold" panose="020F0704030504030204" pitchFamily="34" charset="0"/>
              </a:rPr>
              <a:t>We also spend time each week hearing your children read and discussing the books they enjoy to help develop their fluency and love of reading.</a:t>
            </a:r>
            <a:br>
              <a:rPr lang="en-GB" sz="2200" dirty="0">
                <a:latin typeface="Arial Rounded MT Bold" panose="020F0704030504030204" pitchFamily="34" charset="0"/>
              </a:rPr>
            </a:br>
            <a:endParaRPr lang="en-GB" sz="2200" dirty="0">
              <a:latin typeface="Arial Rounded MT Bold" panose="020F0704030504030204" pitchFamily="34" charset="0"/>
            </a:endParaRPr>
          </a:p>
        </p:txBody>
      </p:sp>
    </p:spTree>
    <p:extLst>
      <p:ext uri="{BB962C8B-B14F-4D97-AF65-F5344CB8AC3E}">
        <p14:creationId xmlns:p14="http://schemas.microsoft.com/office/powerpoint/2010/main" val="1625488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a:xfrm>
            <a:off x="-788490" y="916950"/>
            <a:ext cx="10058400" cy="1371600"/>
          </a:xfrm>
        </p:spPr>
        <p:txBody>
          <a:bodyPr>
            <a:normAutofit/>
          </a:bodyPr>
          <a:lstStyle/>
          <a:p>
            <a:r>
              <a:rPr lang="en-GB" sz="6600" dirty="0">
                <a:solidFill>
                  <a:schemeClr val="tx1"/>
                </a:solidFill>
                <a:latin typeface="Arial Rounded MT Bold" panose="020F0704030504030204" pitchFamily="34" charset="0"/>
                <a:ea typeface="PBCoffeeCake" panose="02000603000000000000" pitchFamily="2" charset="0"/>
              </a:rPr>
              <a:t>Reading at home</a:t>
            </a:r>
            <a:endParaRPr lang="en-GB" sz="3200" dirty="0">
              <a:solidFill>
                <a:schemeClr val="tx1"/>
              </a:solidFill>
              <a:latin typeface="Arial Rounded MT Bold" panose="020F0704030504030204" pitchFamily="34" charset="0"/>
            </a:endParaRPr>
          </a:p>
        </p:txBody>
      </p:sp>
      <p:sp>
        <p:nvSpPr>
          <p:cNvPr id="3" name="Subtitle 2">
            <a:extLst>
              <a:ext uri="{FF2B5EF4-FFF2-40B4-BE49-F238E27FC236}">
                <a16:creationId xmlns:a16="http://schemas.microsoft.com/office/drawing/2014/main" id="{448E45A8-6673-4EEF-B74A-F05B4C3F52E8}"/>
              </a:ext>
            </a:extLst>
          </p:cNvPr>
          <p:cNvSpPr>
            <a:spLocks noGrp="1"/>
          </p:cNvSpPr>
          <p:nvPr>
            <p:ph idx="1"/>
          </p:nvPr>
        </p:nvSpPr>
        <p:spPr>
          <a:xfrm>
            <a:off x="781945" y="2575420"/>
            <a:ext cx="8746368" cy="3639986"/>
          </a:xfrm>
        </p:spPr>
        <p:txBody>
          <a:bodyPr>
            <a:normAutofit fontScale="85000" lnSpcReduction="20000"/>
          </a:bodyPr>
          <a:lstStyle/>
          <a:p>
            <a:pPr marL="342900" indent="-342900">
              <a:buFont typeface="Arial" panose="020B0604020202020204" pitchFamily="34" charset="0"/>
              <a:buChar char="•"/>
            </a:pPr>
            <a:r>
              <a:rPr lang="en-GB" sz="4000" dirty="0">
                <a:latin typeface="Arial Rounded MT Bold" panose="020F0704030504030204" pitchFamily="34" charset="0"/>
                <a:ea typeface="PBCoffeeCake" panose="02000603000000000000" pitchFamily="2" charset="0"/>
              </a:rPr>
              <a:t>Reading with siblings </a:t>
            </a:r>
          </a:p>
          <a:p>
            <a:pPr marL="342900" indent="-342900">
              <a:buFont typeface="Arial" panose="020B0604020202020204" pitchFamily="34" charset="0"/>
              <a:buChar char="•"/>
            </a:pPr>
            <a:r>
              <a:rPr lang="en-GB" sz="4000" dirty="0">
                <a:latin typeface="Arial Rounded MT Bold" panose="020F0704030504030204" pitchFamily="34" charset="0"/>
                <a:ea typeface="PBCoffeeCake" panose="02000603000000000000" pitchFamily="2" charset="0"/>
              </a:rPr>
              <a:t>Joining the library</a:t>
            </a:r>
          </a:p>
          <a:p>
            <a:pPr marL="342900" indent="-342900">
              <a:buFont typeface="Arial" panose="020B0604020202020204" pitchFamily="34" charset="0"/>
              <a:buChar char="•"/>
            </a:pPr>
            <a:r>
              <a:rPr lang="en-GB" sz="4000" dirty="0">
                <a:latin typeface="Arial Rounded MT Bold" panose="020F0704030504030204" pitchFamily="34" charset="0"/>
                <a:ea typeface="PBCoffeeCake" panose="02000603000000000000" pitchFamily="2" charset="0"/>
              </a:rPr>
              <a:t>Bedtime stories</a:t>
            </a:r>
          </a:p>
          <a:p>
            <a:pPr marL="342900" indent="-342900">
              <a:buFont typeface="Arial" panose="020B0604020202020204" pitchFamily="34" charset="0"/>
              <a:buChar char="•"/>
            </a:pPr>
            <a:r>
              <a:rPr lang="en-GB" sz="4000" dirty="0">
                <a:latin typeface="Arial Rounded MT Bold" panose="020F0704030504030204" pitchFamily="34" charset="0"/>
                <a:ea typeface="PBCoffeeCake" panose="02000603000000000000" pitchFamily="2" charset="0"/>
              </a:rPr>
              <a:t>Re-reading books</a:t>
            </a:r>
          </a:p>
          <a:p>
            <a:pPr marL="342900" indent="-342900">
              <a:buFont typeface="Arial" panose="020B0604020202020204" pitchFamily="34" charset="0"/>
              <a:buChar char="•"/>
            </a:pPr>
            <a:r>
              <a:rPr lang="en-GB" sz="4000" dirty="0">
                <a:latin typeface="Arial Rounded MT Bold" panose="020F0704030504030204" pitchFamily="34" charset="0"/>
                <a:ea typeface="PBCoffeeCake" panose="02000603000000000000" pitchFamily="2" charset="0"/>
              </a:rPr>
              <a:t>Reading in the environment</a:t>
            </a:r>
          </a:p>
          <a:p>
            <a:pPr marL="342900" indent="-342900">
              <a:buFont typeface="Arial" panose="020B0604020202020204" pitchFamily="34" charset="0"/>
              <a:buChar char="•"/>
            </a:pPr>
            <a:r>
              <a:rPr lang="en-GB" sz="4000" dirty="0">
                <a:latin typeface="Arial Rounded MT Bold" panose="020F0704030504030204" pitchFamily="34" charset="0"/>
                <a:ea typeface="PBCoffeeCake" panose="02000603000000000000" pitchFamily="2" charset="0"/>
              </a:rPr>
              <a:t>Allowing your child to see you reading</a:t>
            </a:r>
          </a:p>
          <a:p>
            <a:endParaRPr lang="en-GB" dirty="0"/>
          </a:p>
        </p:txBody>
      </p:sp>
      <p:pic>
        <p:nvPicPr>
          <p:cNvPr id="4" name="Picture 3">
            <a:extLst>
              <a:ext uri="{FF2B5EF4-FFF2-40B4-BE49-F238E27FC236}">
                <a16:creationId xmlns:a16="http://schemas.microsoft.com/office/drawing/2014/main" id="{95D211CA-FE33-4419-B600-C4AA2213F947}"/>
              </a:ext>
            </a:extLst>
          </p:cNvPr>
          <p:cNvPicPr>
            <a:picLocks noChangeAspect="1"/>
          </p:cNvPicPr>
          <p:nvPr/>
        </p:nvPicPr>
        <p:blipFill>
          <a:blip r:embed="rId2"/>
          <a:stretch>
            <a:fillRect/>
          </a:stretch>
        </p:blipFill>
        <p:spPr>
          <a:xfrm>
            <a:off x="6518246" y="2093482"/>
            <a:ext cx="4891809" cy="28195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54426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47CEF1-43C3-4B89-8748-423A899F4905}"/>
              </a:ext>
            </a:extLst>
          </p:cNvPr>
          <p:cNvPicPr>
            <a:picLocks noChangeAspect="1"/>
          </p:cNvPicPr>
          <p:nvPr/>
        </p:nvPicPr>
        <p:blipFill>
          <a:blip r:embed="rId3"/>
          <a:stretch>
            <a:fillRect/>
          </a:stretch>
        </p:blipFill>
        <p:spPr>
          <a:xfrm>
            <a:off x="7735047" y="2186806"/>
            <a:ext cx="3659418" cy="3659418"/>
          </a:xfrm>
          <a:prstGeom prst="rect">
            <a:avLst/>
          </a:prstGeom>
        </p:spPr>
      </p:pic>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a:xfrm>
            <a:off x="1254978" y="759356"/>
            <a:ext cx="4085191" cy="1752599"/>
          </a:xfrm>
        </p:spPr>
        <p:txBody>
          <a:bodyPr>
            <a:noAutofit/>
          </a:bodyPr>
          <a:lstStyle/>
          <a:p>
            <a:r>
              <a:rPr lang="en-GB" sz="6000" u="sng" dirty="0">
                <a:solidFill>
                  <a:schemeClr val="tx1"/>
                </a:solidFill>
                <a:latin typeface="Berlin Sans FB Demi" panose="020E0802020502020306" pitchFamily="34" charset="0"/>
                <a:ea typeface="PBCoffeeCake" panose="02000603000000000000" pitchFamily="2" charset="0"/>
              </a:rPr>
              <a:t>Writing</a:t>
            </a:r>
            <a:endParaRPr lang="en-GB" sz="4800" u="sng" dirty="0">
              <a:solidFill>
                <a:schemeClr val="tx1"/>
              </a:solidFill>
              <a:latin typeface="Berlin Sans FB Demi" panose="020E0802020502020306"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1029007" y="2739243"/>
            <a:ext cx="5066993" cy="2554545"/>
          </a:xfrm>
          <a:prstGeom prst="rect">
            <a:avLst/>
          </a:prstGeom>
          <a:noFill/>
        </p:spPr>
        <p:txBody>
          <a:bodyPr wrap="square" rtlCol="0">
            <a:spAutoFit/>
          </a:bodyPr>
          <a:lstStyle/>
          <a:p>
            <a:pPr marL="285750" indent="-285750">
              <a:buFont typeface="Arial" panose="020B0604020202020204" pitchFamily="34" charset="0"/>
              <a:buChar char="•"/>
            </a:pPr>
            <a:r>
              <a:rPr lang="en-GB" sz="3200" dirty="0">
                <a:latin typeface="Berlin Sans FB" panose="020E0602020502020306" pitchFamily="34" charset="0"/>
                <a:ea typeface="PBCoffeeCake" panose="02000603000000000000" pitchFamily="2" charset="0"/>
              </a:rPr>
              <a:t>Quality text</a:t>
            </a:r>
          </a:p>
          <a:p>
            <a:pPr marL="285750" indent="-285750">
              <a:buFont typeface="Arial" panose="020B0604020202020204" pitchFamily="34" charset="0"/>
              <a:buChar char="•"/>
            </a:pPr>
            <a:r>
              <a:rPr lang="en-GB" sz="3200" dirty="0">
                <a:latin typeface="Berlin Sans FB" panose="020E0602020502020306" pitchFamily="34" charset="0"/>
                <a:ea typeface="PBCoffeeCake" panose="02000603000000000000" pitchFamily="2" charset="0"/>
              </a:rPr>
              <a:t>Model shared writing</a:t>
            </a:r>
          </a:p>
          <a:p>
            <a:pPr marL="285750" indent="-285750">
              <a:buFont typeface="Arial" panose="020B0604020202020204" pitchFamily="34" charset="0"/>
              <a:buChar char="•"/>
            </a:pPr>
            <a:r>
              <a:rPr lang="en-GB" sz="3200" dirty="0">
                <a:latin typeface="Berlin Sans FB" panose="020E0602020502020306" pitchFamily="34" charset="0"/>
                <a:ea typeface="PBCoffeeCake" panose="02000603000000000000" pitchFamily="2" charset="0"/>
              </a:rPr>
              <a:t>Draft and edit</a:t>
            </a:r>
          </a:p>
          <a:p>
            <a:pPr marL="285750" indent="-285750">
              <a:buFont typeface="Arial" panose="020B0604020202020204" pitchFamily="34" charset="0"/>
              <a:buChar char="•"/>
            </a:pPr>
            <a:r>
              <a:rPr lang="en-GB" sz="3200" dirty="0">
                <a:latin typeface="Berlin Sans FB" panose="020E0602020502020306" pitchFamily="34" charset="0"/>
                <a:ea typeface="PBCoffeeCake" panose="02000603000000000000" pitchFamily="2" charset="0"/>
              </a:rPr>
              <a:t>Create a finished product</a:t>
            </a:r>
          </a:p>
          <a:p>
            <a:pPr marL="285750" indent="-285750" algn="ctr">
              <a:buFont typeface="Arial" panose="020B0604020202020204" pitchFamily="34" charset="0"/>
              <a:buChar char="•"/>
            </a:pPr>
            <a:endParaRPr lang="en-GB" sz="3200" dirty="0">
              <a:latin typeface="PBCoffeeCake" panose="02000603000000000000" pitchFamily="2" charset="0"/>
              <a:ea typeface="PBCoffeeCake" panose="02000603000000000000" pitchFamily="2" charset="0"/>
            </a:endParaRPr>
          </a:p>
        </p:txBody>
      </p:sp>
      <p:pic>
        <p:nvPicPr>
          <p:cNvPr id="5" name="Picture 4">
            <a:extLst>
              <a:ext uri="{FF2B5EF4-FFF2-40B4-BE49-F238E27FC236}">
                <a16:creationId xmlns:a16="http://schemas.microsoft.com/office/drawing/2014/main" id="{86A8B52E-2FE0-400B-BE76-9C68785ED4C1}"/>
              </a:ext>
            </a:extLst>
          </p:cNvPr>
          <p:cNvPicPr>
            <a:picLocks noChangeAspect="1"/>
          </p:cNvPicPr>
          <p:nvPr/>
        </p:nvPicPr>
        <p:blipFill>
          <a:blip r:embed="rId4"/>
          <a:stretch>
            <a:fillRect/>
          </a:stretch>
        </p:blipFill>
        <p:spPr>
          <a:xfrm>
            <a:off x="6090684" y="3144623"/>
            <a:ext cx="2336800" cy="1752600"/>
          </a:xfrm>
          <a:prstGeom prst="rect">
            <a:avLst/>
          </a:prstGeom>
        </p:spPr>
      </p:pic>
      <p:pic>
        <p:nvPicPr>
          <p:cNvPr id="3" name="Picture 2">
            <a:extLst>
              <a:ext uri="{FF2B5EF4-FFF2-40B4-BE49-F238E27FC236}">
                <a16:creationId xmlns:a16="http://schemas.microsoft.com/office/drawing/2014/main" id="{76DA1D9A-2B65-46D3-8282-EBCADD594568}"/>
              </a:ext>
            </a:extLst>
          </p:cNvPr>
          <p:cNvPicPr>
            <a:picLocks noChangeAspect="1"/>
          </p:cNvPicPr>
          <p:nvPr/>
        </p:nvPicPr>
        <p:blipFill>
          <a:blip r:embed="rId5"/>
          <a:stretch>
            <a:fillRect/>
          </a:stretch>
        </p:blipFill>
        <p:spPr>
          <a:xfrm>
            <a:off x="6783121" y="759356"/>
            <a:ext cx="2564803" cy="2385267"/>
          </a:xfrm>
          <a:prstGeom prst="rect">
            <a:avLst/>
          </a:prstGeom>
        </p:spPr>
      </p:pic>
    </p:spTree>
    <p:extLst>
      <p:ext uri="{BB962C8B-B14F-4D97-AF65-F5344CB8AC3E}">
        <p14:creationId xmlns:p14="http://schemas.microsoft.com/office/powerpoint/2010/main" val="8681883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22614" y="1110343"/>
            <a:ext cx="9666515" cy="1107996"/>
          </a:xfrm>
          <a:prstGeom prst="rect">
            <a:avLst/>
          </a:prstGeom>
          <a:noFill/>
        </p:spPr>
        <p:txBody>
          <a:bodyPr wrap="square" rtlCol="0">
            <a:spAutoFit/>
          </a:bodyPr>
          <a:lstStyle/>
          <a:p>
            <a:pPr algn="ctr"/>
            <a:r>
              <a:rPr lang="en-GB" sz="6600" dirty="0">
                <a:latin typeface="Berlin Sans FB Demi" panose="020E0802020502020306" pitchFamily="34" charset="0"/>
              </a:rPr>
              <a:t>SPAG KS2</a:t>
            </a:r>
          </a:p>
        </p:txBody>
      </p:sp>
      <p:sp>
        <p:nvSpPr>
          <p:cNvPr id="9" name="Subtitle 2">
            <a:extLst>
              <a:ext uri="{FF2B5EF4-FFF2-40B4-BE49-F238E27FC236}">
                <a16:creationId xmlns:a16="http://schemas.microsoft.com/office/drawing/2014/main" id="{448E45A8-6673-4EEF-B74A-F05B4C3F52E8}"/>
              </a:ext>
            </a:extLst>
          </p:cNvPr>
          <p:cNvSpPr txBox="1">
            <a:spLocks/>
          </p:cNvSpPr>
          <p:nvPr/>
        </p:nvSpPr>
        <p:spPr>
          <a:xfrm>
            <a:off x="1524000" y="2579914"/>
            <a:ext cx="9144000" cy="3363686"/>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r>
              <a:rPr lang="en-GB" sz="2800" dirty="0" err="1">
                <a:solidFill>
                  <a:srgbClr val="FF0000"/>
                </a:solidFill>
                <a:latin typeface="Berlin Sans FB" panose="020E0602020502020306" pitchFamily="34" charset="0"/>
                <a:ea typeface="PBCoffeeCake" panose="02000603000000000000" pitchFamily="2" charset="0"/>
              </a:rPr>
              <a:t>Sp</a:t>
            </a:r>
            <a:r>
              <a:rPr lang="en-GB" sz="2800" dirty="0">
                <a:solidFill>
                  <a:srgbClr val="FF0000"/>
                </a:solidFill>
                <a:latin typeface="Berlin Sans FB" panose="020E0602020502020306" pitchFamily="34" charset="0"/>
                <a:ea typeface="PBCoffeeCake" panose="02000603000000000000" pitchFamily="2" charset="0"/>
              </a:rPr>
              <a:t> </a:t>
            </a:r>
            <a:r>
              <a:rPr lang="en-GB" sz="2800" dirty="0">
                <a:latin typeface="Berlin Sans FB" panose="020E0602020502020306" pitchFamily="34" charset="0"/>
                <a:ea typeface="PBCoffeeCake" panose="02000603000000000000" pitchFamily="2" charset="0"/>
              </a:rPr>
              <a:t>is for spelling- Spellings of the week </a:t>
            </a:r>
          </a:p>
          <a:p>
            <a:r>
              <a:rPr lang="en-GB" sz="2800" dirty="0">
                <a:solidFill>
                  <a:srgbClr val="FF0000"/>
                </a:solidFill>
                <a:latin typeface="Berlin Sans FB" panose="020E0602020502020306" pitchFamily="34" charset="0"/>
                <a:ea typeface="PBCoffeeCake" panose="02000603000000000000" pitchFamily="2" charset="0"/>
              </a:rPr>
              <a:t>P </a:t>
            </a:r>
            <a:r>
              <a:rPr lang="en-GB" sz="2800" dirty="0">
                <a:latin typeface="Berlin Sans FB" panose="020E0602020502020306" pitchFamily="34" charset="0"/>
                <a:ea typeface="PBCoffeeCake" panose="02000603000000000000" pitchFamily="2" charset="0"/>
              </a:rPr>
              <a:t>is for punctuation </a:t>
            </a:r>
          </a:p>
          <a:p>
            <a:pPr marL="0" indent="0" algn="ctr">
              <a:buNone/>
            </a:pPr>
            <a:r>
              <a:rPr lang="en-GB" sz="3900" dirty="0">
                <a:latin typeface="Berlin Sans FB" panose="020E0602020502020306" pitchFamily="34" charset="0"/>
                <a:ea typeface="PBCoffeeCake" panose="02000603000000000000" pitchFamily="2" charset="0"/>
              </a:rPr>
              <a:t>. A ? ! ,</a:t>
            </a:r>
            <a:endParaRPr lang="en-GB" sz="2800" dirty="0">
              <a:solidFill>
                <a:srgbClr val="FF0000"/>
              </a:solidFill>
              <a:latin typeface="Berlin Sans FB" panose="020E0602020502020306" pitchFamily="34" charset="0"/>
              <a:ea typeface="PBCoffeeCake" panose="02000603000000000000" pitchFamily="2" charset="0"/>
            </a:endParaRPr>
          </a:p>
          <a:p>
            <a:r>
              <a:rPr lang="en-GB" sz="2800" dirty="0">
                <a:solidFill>
                  <a:srgbClr val="FF0000"/>
                </a:solidFill>
                <a:latin typeface="Berlin Sans FB" panose="020E0602020502020306" pitchFamily="34" charset="0"/>
                <a:ea typeface="PBCoffeeCake" panose="02000603000000000000" pitchFamily="2" charset="0"/>
              </a:rPr>
              <a:t>G </a:t>
            </a:r>
            <a:r>
              <a:rPr lang="en-GB" sz="2800" dirty="0">
                <a:latin typeface="Berlin Sans FB" panose="020E0602020502020306" pitchFamily="34" charset="0"/>
                <a:ea typeface="PBCoffeeCake" panose="02000603000000000000" pitchFamily="2" charset="0"/>
              </a:rPr>
              <a:t>is for grammar- word classes (nouns, verbs, adjectives, adverbs)</a:t>
            </a:r>
            <a:endParaRPr lang="en-GB" sz="2800" dirty="0">
              <a:solidFill>
                <a:srgbClr val="FF0000"/>
              </a:solidFill>
              <a:latin typeface="Berlin Sans FB" panose="020E0602020502020306" pitchFamily="34" charset="0"/>
              <a:ea typeface="PBCoffeeCake" panose="02000603000000000000" pitchFamily="2" charset="0"/>
            </a:endParaRPr>
          </a:p>
        </p:txBody>
      </p:sp>
    </p:spTree>
    <p:extLst>
      <p:ext uri="{BB962C8B-B14F-4D97-AF65-F5344CB8AC3E}">
        <p14:creationId xmlns:p14="http://schemas.microsoft.com/office/powerpoint/2010/main" val="622245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830509" y="2060848"/>
            <a:ext cx="10695964" cy="4032448"/>
          </a:xfrm>
        </p:spPr>
        <p:txBody>
          <a:bodyPr>
            <a:normAutofit fontScale="25000" lnSpcReduction="20000"/>
          </a:bodyPr>
          <a:lstStyle/>
          <a:p>
            <a:pPr>
              <a:buFont typeface="Arial" charset="0"/>
              <a:buChar char="•"/>
            </a:pPr>
            <a:endParaRPr lang="en-GB" sz="8000" b="1" dirty="0">
              <a:latin typeface="Arial Rounded MT Bold" panose="020F0704030504030204" pitchFamily="34" charset="0"/>
            </a:endParaRPr>
          </a:p>
          <a:p>
            <a:r>
              <a:rPr lang="en-GB" sz="8000" dirty="0">
                <a:latin typeface="Arial Rounded MT Bold" panose="020F0704030504030204" pitchFamily="34" charset="0"/>
              </a:rPr>
              <a:t>Reading for enjoyment - children reading, children hearing an adult read</a:t>
            </a:r>
          </a:p>
          <a:p>
            <a:pPr>
              <a:buFont typeface="Arial" charset="0"/>
              <a:buChar char="•"/>
            </a:pPr>
            <a:r>
              <a:rPr lang="en-GB" sz="8000" b="1" dirty="0">
                <a:latin typeface="Arial Rounded MT Bold" panose="020F0704030504030204" pitchFamily="34" charset="0"/>
              </a:rPr>
              <a:t>Regular reading with discussion - ask questions about what your child is reading</a:t>
            </a:r>
          </a:p>
          <a:p>
            <a:pPr>
              <a:buFont typeface="Arial" charset="0"/>
              <a:buChar char="•"/>
            </a:pPr>
            <a:r>
              <a:rPr lang="en-GB" sz="8000" b="1" dirty="0">
                <a:latin typeface="Arial Rounded MT Bold" panose="020F0704030504030204" pitchFamily="34" charset="0"/>
              </a:rPr>
              <a:t>Discuss vocabulary </a:t>
            </a:r>
          </a:p>
          <a:p>
            <a:pPr>
              <a:buFont typeface="Arial" charset="0"/>
              <a:buChar char="•"/>
            </a:pPr>
            <a:r>
              <a:rPr lang="en-GB" sz="8000" b="1" dirty="0">
                <a:latin typeface="Arial Rounded MT Bold" panose="020F0704030504030204" pitchFamily="34" charset="0"/>
              </a:rPr>
              <a:t>Encourage reading a range of genres </a:t>
            </a:r>
            <a:r>
              <a:rPr lang="en-GB" sz="8000" b="1" dirty="0" err="1">
                <a:latin typeface="Arial Rounded MT Bold" panose="020F0704030504030204" pitchFamily="34" charset="0"/>
              </a:rPr>
              <a:t>eg.</a:t>
            </a:r>
            <a:r>
              <a:rPr lang="en-GB" sz="8000" b="1" dirty="0">
                <a:latin typeface="Arial Rounded MT Bold" panose="020F0704030504030204" pitchFamily="34" charset="0"/>
              </a:rPr>
              <a:t> Instruction manuals, newspapers, recipes etc</a:t>
            </a:r>
          </a:p>
          <a:p>
            <a:pPr marL="0" indent="0" algn="ctr">
              <a:buNone/>
            </a:pPr>
            <a:r>
              <a:rPr lang="en-GB" sz="8000" b="1" dirty="0">
                <a:latin typeface="Arial Rounded MT Bold" panose="020F0704030504030204" pitchFamily="34" charset="0"/>
              </a:rPr>
              <a:t>Spelling?   Spelling?   Spelling?  </a:t>
            </a:r>
          </a:p>
          <a:p>
            <a:pPr marL="0" indent="0" algn="ctr">
              <a:buNone/>
            </a:pPr>
            <a:endParaRPr lang="en-GB" sz="8000" b="1" dirty="0">
              <a:latin typeface="Arial Rounded MT Bold" panose="020F0704030504030204" pitchFamily="34" charset="0"/>
            </a:endParaRPr>
          </a:p>
          <a:p>
            <a:r>
              <a:rPr lang="en-GB" sz="8000" dirty="0">
                <a:latin typeface="Arial Rounded MT Bold" panose="020F0704030504030204" pitchFamily="34" charset="0"/>
              </a:rPr>
              <a:t>Online spelling games/ making spelling fun- share techniques that have worked, e.g. </a:t>
            </a:r>
            <a:r>
              <a:rPr lang="en-GB" sz="8000" dirty="0" err="1">
                <a:latin typeface="Arial Rounded MT Bold" panose="020F0704030504030204" pitchFamily="34" charset="0"/>
              </a:rPr>
              <a:t>Topmarks</a:t>
            </a:r>
            <a:r>
              <a:rPr lang="en-GB" sz="8000" dirty="0">
                <a:latin typeface="Arial Rounded MT Bold" panose="020F0704030504030204" pitchFamily="34" charset="0"/>
              </a:rPr>
              <a:t>  Check spellings against the Yr3/4 and 5/6 spelling lists online.</a:t>
            </a:r>
          </a:p>
          <a:p>
            <a:r>
              <a:rPr lang="en-GB" sz="8000" dirty="0">
                <a:latin typeface="Arial Rounded MT Bold" panose="020F0704030504030204" pitchFamily="34" charset="0"/>
              </a:rPr>
              <a:t>Using spelling words in sentences- applying what they are learning in context </a:t>
            </a:r>
          </a:p>
          <a:p>
            <a:pPr>
              <a:buFont typeface="Arial" charset="0"/>
              <a:buChar char="•"/>
            </a:pPr>
            <a:endParaRPr lang="en-GB" sz="6200" b="1" dirty="0"/>
          </a:p>
          <a:p>
            <a:pPr>
              <a:buFont typeface="Arial" charset="0"/>
              <a:buChar char="•"/>
            </a:pPr>
            <a:endParaRPr lang="en-GB" sz="6200" b="1" dirty="0"/>
          </a:p>
          <a:p>
            <a:pPr marL="0" indent="0">
              <a:buNone/>
            </a:pPr>
            <a:endParaRPr lang="en-GB" sz="6200" b="1" dirty="0"/>
          </a:p>
          <a:p>
            <a:endParaRPr lang="en-GB" sz="6200" b="1" dirty="0"/>
          </a:p>
          <a:p>
            <a:endParaRPr lang="en-GB" dirty="0"/>
          </a:p>
          <a:p>
            <a:endParaRPr lang="en-GB" dirty="0"/>
          </a:p>
        </p:txBody>
      </p:sp>
      <p:sp>
        <p:nvSpPr>
          <p:cNvPr id="3" name="Title 2"/>
          <p:cNvSpPr>
            <a:spLocks noGrp="1"/>
          </p:cNvSpPr>
          <p:nvPr>
            <p:ph type="title"/>
          </p:nvPr>
        </p:nvSpPr>
        <p:spPr/>
        <p:txBody>
          <a:bodyPr/>
          <a:lstStyle/>
          <a:p>
            <a:r>
              <a:rPr lang="en-GB" dirty="0">
                <a:solidFill>
                  <a:schemeClr val="tx1"/>
                </a:solidFill>
                <a:latin typeface="Arial Rounded MT Bold" panose="020F0704030504030204" pitchFamily="34" charset="0"/>
              </a:rPr>
              <a:t>How can you support your child?</a:t>
            </a:r>
          </a:p>
        </p:txBody>
      </p:sp>
    </p:spTree>
    <p:extLst>
      <p:ext uri="{BB962C8B-B14F-4D97-AF65-F5344CB8AC3E}">
        <p14:creationId xmlns:p14="http://schemas.microsoft.com/office/powerpoint/2010/main" val="4101204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55554C9-C5A4-4E3D-A045-47903DD81383}"/>
              </a:ext>
            </a:extLst>
          </p:cNvPr>
          <p:cNvPicPr>
            <a:picLocks noGrp="1" noChangeAspect="1"/>
          </p:cNvPicPr>
          <p:nvPr>
            <p:ph idx="4294967295"/>
          </p:nvPr>
        </p:nvPicPr>
        <p:blipFill>
          <a:blip r:embed="rId2"/>
          <a:stretch>
            <a:fillRect/>
          </a:stretch>
        </p:blipFill>
        <p:spPr>
          <a:xfrm>
            <a:off x="1935162" y="658812"/>
            <a:ext cx="8321675" cy="5540375"/>
          </a:xfrm>
          <a:prstGeom prst="rect">
            <a:avLst/>
          </a:prstGeom>
        </p:spPr>
      </p:pic>
    </p:spTree>
    <p:extLst>
      <p:ext uri="{BB962C8B-B14F-4D97-AF65-F5344CB8AC3E}">
        <p14:creationId xmlns:p14="http://schemas.microsoft.com/office/powerpoint/2010/main" val="36105280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99269B-8DE0-4ED2-831C-3B8264B54F20}"/>
              </a:ext>
            </a:extLst>
          </p:cNvPr>
          <p:cNvPicPr>
            <a:picLocks noChangeAspect="1"/>
          </p:cNvPicPr>
          <p:nvPr/>
        </p:nvPicPr>
        <p:blipFill>
          <a:blip r:embed="rId2"/>
          <a:stretch>
            <a:fillRect/>
          </a:stretch>
        </p:blipFill>
        <p:spPr>
          <a:xfrm>
            <a:off x="2228694" y="715747"/>
            <a:ext cx="7734612" cy="5426506"/>
          </a:xfrm>
          <a:prstGeom prst="rect">
            <a:avLst/>
          </a:prstGeom>
        </p:spPr>
      </p:pic>
    </p:spTree>
    <p:extLst>
      <p:ext uri="{BB962C8B-B14F-4D97-AF65-F5344CB8AC3E}">
        <p14:creationId xmlns:p14="http://schemas.microsoft.com/office/powerpoint/2010/main" val="27458886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F5880-3723-4C26-8AF3-6FB4E0B04F23}"/>
              </a:ext>
            </a:extLst>
          </p:cNvPr>
          <p:cNvSpPr>
            <a:spLocks noGrp="1"/>
          </p:cNvSpPr>
          <p:nvPr>
            <p:ph type="title"/>
          </p:nvPr>
        </p:nvSpPr>
        <p:spPr>
          <a:xfrm>
            <a:off x="1295402" y="359280"/>
            <a:ext cx="9601196" cy="1303867"/>
          </a:xfrm>
        </p:spPr>
        <p:txBody>
          <a:bodyPr/>
          <a:lstStyle/>
          <a:p>
            <a:r>
              <a:rPr lang="en-GB" b="1" dirty="0"/>
              <a:t>Behaviour Policy</a:t>
            </a:r>
          </a:p>
        </p:txBody>
      </p:sp>
      <p:pic>
        <p:nvPicPr>
          <p:cNvPr id="6" name="Content Placeholder 5">
            <a:extLst>
              <a:ext uri="{FF2B5EF4-FFF2-40B4-BE49-F238E27FC236}">
                <a16:creationId xmlns:a16="http://schemas.microsoft.com/office/drawing/2014/main" id="{AAC0A059-FAF7-4AE1-B5C1-2BF799929078}"/>
              </a:ext>
            </a:extLst>
          </p:cNvPr>
          <p:cNvPicPr>
            <a:picLocks noGrp="1" noChangeAspect="1"/>
          </p:cNvPicPr>
          <p:nvPr>
            <p:ph idx="1"/>
          </p:nvPr>
        </p:nvPicPr>
        <p:blipFill>
          <a:blip r:embed="rId2"/>
          <a:stretch>
            <a:fillRect/>
          </a:stretch>
        </p:blipFill>
        <p:spPr>
          <a:xfrm>
            <a:off x="1639958" y="1348203"/>
            <a:ext cx="8599327" cy="4867067"/>
          </a:xfrm>
          <a:prstGeom prst="rect">
            <a:avLst/>
          </a:prstGeom>
        </p:spPr>
      </p:pic>
    </p:spTree>
    <p:extLst>
      <p:ext uri="{BB962C8B-B14F-4D97-AF65-F5344CB8AC3E}">
        <p14:creationId xmlns:p14="http://schemas.microsoft.com/office/powerpoint/2010/main" val="16245551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Arial Rounded MT Bold" panose="020F0704030504030204" pitchFamily="34" charset="0"/>
              </a:rPr>
              <a:t>SATs Information</a:t>
            </a:r>
          </a:p>
        </p:txBody>
      </p:sp>
      <p:sp>
        <p:nvSpPr>
          <p:cNvPr id="3" name="Content Placeholder 2"/>
          <p:cNvSpPr>
            <a:spLocks noGrp="1"/>
          </p:cNvSpPr>
          <p:nvPr>
            <p:ph idx="1"/>
          </p:nvPr>
        </p:nvSpPr>
        <p:spPr>
          <a:xfrm>
            <a:off x="1057013" y="2556932"/>
            <a:ext cx="10226180" cy="3318936"/>
          </a:xfrm>
        </p:spPr>
        <p:txBody>
          <a:bodyPr>
            <a:normAutofit/>
          </a:bodyPr>
          <a:lstStyle/>
          <a:p>
            <a:pPr marL="0" indent="0" algn="ctr">
              <a:buNone/>
            </a:pPr>
            <a:r>
              <a:rPr lang="en-GB" sz="3200" dirty="0">
                <a:latin typeface="Arial Rounded MT Bold" panose="020F0704030504030204" pitchFamily="34" charset="0"/>
              </a:rPr>
              <a:t>Monday 11</a:t>
            </a:r>
            <a:r>
              <a:rPr lang="en-GB" sz="3200" baseline="30000" dirty="0">
                <a:latin typeface="Arial Rounded MT Bold" panose="020F0704030504030204" pitchFamily="34" charset="0"/>
              </a:rPr>
              <a:t>th</a:t>
            </a:r>
            <a:r>
              <a:rPr lang="en-GB" sz="3200" dirty="0">
                <a:latin typeface="Arial Rounded MT Bold" panose="020F0704030504030204" pitchFamily="34" charset="0"/>
              </a:rPr>
              <a:t> May - </a:t>
            </a:r>
            <a:r>
              <a:rPr lang="en-GB" sz="3200" dirty="0" err="1">
                <a:latin typeface="Arial Rounded MT Bold" panose="020F0704030504030204" pitchFamily="34" charset="0"/>
              </a:rPr>
              <a:t>SpaG</a:t>
            </a:r>
            <a:endParaRPr lang="en-GB" sz="3200" dirty="0">
              <a:latin typeface="Arial Rounded MT Bold" panose="020F0704030504030204" pitchFamily="34" charset="0"/>
            </a:endParaRPr>
          </a:p>
          <a:p>
            <a:pPr marL="0" indent="0" algn="ctr">
              <a:buNone/>
            </a:pPr>
            <a:r>
              <a:rPr lang="en-GB" sz="3200" dirty="0">
                <a:latin typeface="Arial Rounded MT Bold" panose="020F0704030504030204" pitchFamily="34" charset="0"/>
              </a:rPr>
              <a:t>Tuesday 12th May - Reading</a:t>
            </a:r>
          </a:p>
          <a:p>
            <a:pPr marL="0" indent="0" algn="ctr">
              <a:buNone/>
            </a:pPr>
            <a:r>
              <a:rPr lang="en-GB" sz="3200" dirty="0">
                <a:latin typeface="Arial Rounded MT Bold" panose="020F0704030504030204" pitchFamily="34" charset="0"/>
              </a:rPr>
              <a:t>Wednesday 13</a:t>
            </a:r>
            <a:r>
              <a:rPr lang="en-GB" sz="3200" baseline="30000" dirty="0">
                <a:latin typeface="Arial Rounded MT Bold" panose="020F0704030504030204" pitchFamily="34" charset="0"/>
              </a:rPr>
              <a:t>th </a:t>
            </a:r>
            <a:r>
              <a:rPr lang="en-GB" sz="3200" dirty="0">
                <a:latin typeface="Arial Rounded MT Bold" panose="020F0704030504030204" pitchFamily="34" charset="0"/>
              </a:rPr>
              <a:t>May – Maths 1&amp;2</a:t>
            </a:r>
          </a:p>
          <a:p>
            <a:pPr marL="0" indent="0" algn="ctr">
              <a:buNone/>
            </a:pPr>
            <a:r>
              <a:rPr lang="en-GB" sz="3200" dirty="0">
                <a:latin typeface="Arial Rounded MT Bold" panose="020F0704030504030204" pitchFamily="34" charset="0"/>
              </a:rPr>
              <a:t>Thursday </a:t>
            </a:r>
            <a:r>
              <a:rPr lang="en-GB" sz="3200">
                <a:latin typeface="Arial Rounded MT Bold" panose="020F0704030504030204" pitchFamily="34" charset="0"/>
              </a:rPr>
              <a:t>14</a:t>
            </a:r>
            <a:r>
              <a:rPr lang="en-GB" sz="3200" baseline="30000">
                <a:latin typeface="Arial Rounded MT Bold" panose="020F0704030504030204" pitchFamily="34" charset="0"/>
              </a:rPr>
              <a:t>th</a:t>
            </a:r>
            <a:r>
              <a:rPr lang="en-GB" sz="3200">
                <a:latin typeface="Arial Rounded MT Bold" panose="020F0704030504030204" pitchFamily="34" charset="0"/>
              </a:rPr>
              <a:t> May – Maths 3</a:t>
            </a:r>
            <a:endParaRPr lang="en-GB" sz="3200" dirty="0">
              <a:latin typeface="Arial Rounded MT Bold" panose="020F0704030504030204" pitchFamily="34" charset="0"/>
            </a:endParaRPr>
          </a:p>
          <a:p>
            <a:pPr marL="0" indent="0">
              <a:buNone/>
            </a:pPr>
            <a:endParaRPr lang="en-GB" sz="3200" dirty="0">
              <a:latin typeface="Berlin Sans FB" panose="020E0602020502020306" pitchFamily="34" charset="0"/>
            </a:endParaRPr>
          </a:p>
          <a:p>
            <a:pPr marL="0" indent="0">
              <a:buNone/>
            </a:pPr>
            <a:endParaRPr lang="en-GB" sz="3200" dirty="0">
              <a:latin typeface="Berlin Sans FB" panose="020E0602020502020306" pitchFamily="34" charset="0"/>
            </a:endParaRPr>
          </a:p>
        </p:txBody>
      </p:sp>
    </p:spTree>
    <p:extLst>
      <p:ext uri="{BB962C8B-B14F-4D97-AF65-F5344CB8AC3E}">
        <p14:creationId xmlns:p14="http://schemas.microsoft.com/office/powerpoint/2010/main" val="29489594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Arial Rounded MT Bold" panose="020F0704030504030204" pitchFamily="34" charset="0"/>
              </a:rPr>
              <a:t>Thank you for joining us</a:t>
            </a:r>
          </a:p>
        </p:txBody>
      </p:sp>
      <p:sp>
        <p:nvSpPr>
          <p:cNvPr id="3" name="Content Placeholder 2"/>
          <p:cNvSpPr>
            <a:spLocks noGrp="1"/>
          </p:cNvSpPr>
          <p:nvPr>
            <p:ph idx="1"/>
          </p:nvPr>
        </p:nvSpPr>
        <p:spPr>
          <a:xfrm>
            <a:off x="1057013" y="2556932"/>
            <a:ext cx="10226180" cy="3318936"/>
          </a:xfrm>
        </p:spPr>
        <p:txBody>
          <a:bodyPr>
            <a:normAutofit/>
          </a:bodyPr>
          <a:lstStyle/>
          <a:p>
            <a:pPr marL="0" indent="0">
              <a:buNone/>
            </a:pPr>
            <a:r>
              <a:rPr lang="en-GB" sz="3200" dirty="0">
                <a:latin typeface="Arial Rounded MT Bold" panose="020F0704030504030204" pitchFamily="34" charset="0"/>
              </a:rPr>
              <a:t>If you have any questions please feel free to email or speak to us.</a:t>
            </a:r>
          </a:p>
          <a:p>
            <a:pPr marL="0" indent="0">
              <a:buNone/>
            </a:pPr>
            <a:endParaRPr lang="en-GB" sz="3200" dirty="0">
              <a:latin typeface="Arial Rounded MT Bold" panose="020F0704030504030204" pitchFamily="34" charset="0"/>
            </a:endParaRPr>
          </a:p>
          <a:p>
            <a:pPr marL="0" indent="0">
              <a:buNone/>
            </a:pPr>
            <a:r>
              <a:rPr lang="en-GB" sz="3200" dirty="0">
                <a:latin typeface="Arial Rounded MT Bold" panose="020F0704030504030204" pitchFamily="34" charset="0"/>
                <a:hlinkClick r:id="rId2"/>
              </a:rPr>
              <a:t>admin@berkeley.cheshire.sch.uk</a:t>
            </a:r>
            <a:endParaRPr lang="en-GB" sz="3200" dirty="0">
              <a:latin typeface="Arial Rounded MT Bold" panose="020F0704030504030204" pitchFamily="34" charset="0"/>
            </a:endParaRPr>
          </a:p>
          <a:p>
            <a:pPr marL="0" indent="0">
              <a:buNone/>
            </a:pPr>
            <a:r>
              <a:rPr lang="en-GB" sz="3200" dirty="0">
                <a:latin typeface="Arial Rounded MT Bold" panose="020F0704030504030204" pitchFamily="34" charset="0"/>
              </a:rPr>
              <a:t>With your child’s </a:t>
            </a:r>
            <a:r>
              <a:rPr lang="en-GB" sz="3200">
                <a:latin typeface="Arial Rounded MT Bold" panose="020F0704030504030204" pitchFamily="34" charset="0"/>
              </a:rPr>
              <a:t>name and </a:t>
            </a:r>
            <a:r>
              <a:rPr lang="en-GB" sz="3200" dirty="0">
                <a:latin typeface="Arial Rounded MT Bold" panose="020F0704030504030204" pitchFamily="34" charset="0"/>
              </a:rPr>
              <a:t>class as </a:t>
            </a:r>
            <a:r>
              <a:rPr lang="en-GB" sz="3200">
                <a:latin typeface="Arial Rounded MT Bold" panose="020F0704030504030204" pitchFamily="34" charset="0"/>
              </a:rPr>
              <a:t>the subject</a:t>
            </a:r>
            <a:endParaRPr lang="en-GB" sz="3200" dirty="0">
              <a:latin typeface="Arial Rounded MT Bold" panose="020F0704030504030204" pitchFamily="34" charset="0"/>
            </a:endParaRPr>
          </a:p>
          <a:p>
            <a:pPr marL="0" indent="0">
              <a:buNone/>
            </a:pPr>
            <a:endParaRPr lang="en-GB" sz="3200" dirty="0">
              <a:latin typeface="Berlin Sans FB" panose="020E0602020502020306" pitchFamily="34" charset="0"/>
            </a:endParaRPr>
          </a:p>
          <a:p>
            <a:pPr marL="0" indent="0">
              <a:buNone/>
            </a:pPr>
            <a:endParaRPr lang="en-GB" sz="3200" dirty="0">
              <a:latin typeface="Berlin Sans FB" panose="020E0602020502020306" pitchFamily="34" charset="0"/>
            </a:endParaRPr>
          </a:p>
        </p:txBody>
      </p:sp>
    </p:spTree>
    <p:extLst>
      <p:ext uri="{BB962C8B-B14F-4D97-AF65-F5344CB8AC3E}">
        <p14:creationId xmlns:p14="http://schemas.microsoft.com/office/powerpoint/2010/main" val="310672077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959</TotalTime>
  <Words>820</Words>
  <Application>Microsoft Office PowerPoint</Application>
  <PresentationFormat>Widescreen</PresentationFormat>
  <Paragraphs>121</Paragraphs>
  <Slides>29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Arial Rounded MT Bold</vt:lpstr>
      <vt:lpstr>Berlin Sans FB</vt:lpstr>
      <vt:lpstr>Berlin Sans FB Demi</vt:lpstr>
      <vt:lpstr>Calibri</vt:lpstr>
      <vt:lpstr>Garamond</vt:lpstr>
      <vt:lpstr>PBCoffeeCake</vt:lpstr>
      <vt:lpstr>Organic</vt:lpstr>
      <vt:lpstr>PowerPoint Presentation</vt:lpstr>
      <vt:lpstr>PowerPoint Presentation</vt:lpstr>
      <vt:lpstr>PowerPoint Presentation</vt:lpstr>
      <vt:lpstr>Aims:</vt:lpstr>
      <vt:lpstr>Parent Handbook</vt:lpstr>
      <vt:lpstr>REPORTING TO PARENTS</vt:lpstr>
      <vt:lpstr>Homework</vt:lpstr>
      <vt:lpstr>Maths</vt:lpstr>
      <vt:lpstr>PowerPoint Presentation</vt:lpstr>
      <vt:lpstr>Concrete</vt:lpstr>
      <vt:lpstr>Pictorial </vt:lpstr>
      <vt:lpstr>Abstract</vt:lpstr>
      <vt:lpstr>Fluency</vt:lpstr>
      <vt:lpstr>HOW CAN YOU HELP YOUR CHILD AT HOME?</vt:lpstr>
      <vt:lpstr>PowerPoint Presentation</vt:lpstr>
      <vt:lpstr>The four areas of the English Curriculum </vt:lpstr>
      <vt:lpstr>Spoken Language </vt:lpstr>
      <vt:lpstr>Reading</vt:lpstr>
      <vt:lpstr>Our aims are to…</vt:lpstr>
      <vt:lpstr>Reading in school  Children will have a daily reading lesson where they will be taught reading skills and given the opportunity to respond to texts. In Year 6 we spend time looking at formal written comprehensions in preparation for SATS.  We also spend time each week hearing your children read and discussing the books they enjoy to help develop their fluency and love of reading. </vt:lpstr>
      <vt:lpstr>Reading at home</vt:lpstr>
      <vt:lpstr>Writing</vt:lpstr>
      <vt:lpstr>PowerPoint Presentation</vt:lpstr>
      <vt:lpstr>How can you support your child?</vt:lpstr>
      <vt:lpstr>PowerPoint Presentation</vt:lpstr>
      <vt:lpstr>PowerPoint Presentation</vt:lpstr>
      <vt:lpstr>Behaviour Policy</vt:lpstr>
      <vt:lpstr>SATs Information</vt:lpstr>
      <vt:lpstr>Thank you for joining us</vt:lpstr>
    </vt:vector>
  </TitlesOfParts>
  <Company>Pikemere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Beresford</dc:creator>
  <cp:lastModifiedBy>David Wagg</cp:lastModifiedBy>
  <cp:revision>52</cp:revision>
  <dcterms:created xsi:type="dcterms:W3CDTF">2018-09-10T13:07:46Z</dcterms:created>
  <dcterms:modified xsi:type="dcterms:W3CDTF">2025-09-15T14:08:14Z</dcterms:modified>
</cp:coreProperties>
</file>