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4"/>
  </p:sldMasterIdLst>
  <p:notesMasterIdLst>
    <p:notesMasterId r:id="rId41"/>
  </p:notesMasterIdLst>
  <p:sldIdLst>
    <p:sldId id="256" r:id="rId5"/>
    <p:sldId id="261" r:id="rId6"/>
    <p:sldId id="257" r:id="rId7"/>
    <p:sldId id="299" r:id="rId8"/>
    <p:sldId id="303" r:id="rId9"/>
    <p:sldId id="320" r:id="rId10"/>
    <p:sldId id="321" r:id="rId11"/>
    <p:sldId id="322" r:id="rId12"/>
    <p:sldId id="274" r:id="rId13"/>
    <p:sldId id="281" r:id="rId14"/>
    <p:sldId id="282" r:id="rId15"/>
    <p:sldId id="283" r:id="rId16"/>
    <p:sldId id="275" r:id="rId17"/>
    <p:sldId id="269" r:id="rId18"/>
    <p:sldId id="323" r:id="rId19"/>
    <p:sldId id="284" r:id="rId20"/>
    <p:sldId id="285" r:id="rId21"/>
    <p:sldId id="271" r:id="rId22"/>
    <p:sldId id="276" r:id="rId23"/>
    <p:sldId id="272" r:id="rId24"/>
    <p:sldId id="324" r:id="rId25"/>
    <p:sldId id="325" r:id="rId26"/>
    <p:sldId id="326" r:id="rId27"/>
    <p:sldId id="327" r:id="rId28"/>
    <p:sldId id="293" r:id="rId29"/>
    <p:sldId id="280" r:id="rId30"/>
    <p:sldId id="298" r:id="rId31"/>
    <p:sldId id="329" r:id="rId32"/>
    <p:sldId id="302" r:id="rId33"/>
    <p:sldId id="317" r:id="rId34"/>
    <p:sldId id="314" r:id="rId35"/>
    <p:sldId id="300" r:id="rId36"/>
    <p:sldId id="260" r:id="rId37"/>
    <p:sldId id="312" r:id="rId38"/>
    <p:sldId id="315" r:id="rId39"/>
    <p:sldId id="295" r:id="rId4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C43422A-2F95-4E08-F1A4-B29C2B2BDA90}" v="170" dt="2026-09-10T15:40:12.16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microsoft.com/office/2015/10/relationships/revisionInfo" Target="revisionInfo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9.76744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19-09-10T11:35:10.186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0 0 0</inkml:trace>
  <inkml:trace contextRef="#ctx0" brushRef="#br0" timeOffset="-232.2">0 0 0</inkml:trace>
  <inkml:trace contextRef="#ctx0" brushRef="#br0" timeOffset="1012.82">2406-4044 0</inkml:trace>
  <inkml:trace contextRef="#ctx0" brushRef="#br0" timeOffset="761.76">2406-4044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024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29.76744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19-09-10T11:35:12.759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 contextRef="#ctx0" brushRef="#br0">0 0 0</inkml:trace>
  <inkml:trace contextRef="#ctx0" brushRef="#br0" timeOffset="-213.36">0 0 0</inkml:trace>
  <inkml:trace contextRef="#ctx0" brushRef="#br0" timeOffset="2558.12">34 101 0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8658AF-F35A-4BDA-A7A3-94837869F35D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05D1D0-F67D-4112-B385-759787B075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216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Importance of living our school values </a:t>
            </a:r>
          </a:p>
          <a:p>
            <a:r>
              <a:rPr lang="en-US">
                <a:ea typeface="Calibri"/>
                <a:cs typeface="Calibri"/>
              </a:rPr>
              <a:t>RULES too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05D1D0-F67D-4112-B385-759787B0752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1571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Ask for support – as staff we will be holding the standards set out in the handbook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705D1D0-F67D-4112-B385-759787B0752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46863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11C9A-B9E6-4156-8433-02D8B71052A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8898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11C9A-B9E6-4156-8433-02D8B71052A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1196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11C9A-B9E6-4156-8433-02D8B71052A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0111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11C9A-B9E6-4156-8433-02D8B71052AF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86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11C9A-B9E6-4156-8433-02D8B71052A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864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4328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058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7024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759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8311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6324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453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047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30918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007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79679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19232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8121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93032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10976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402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183167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9933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12BFA09-3838-4126-A9CF-EF1A30BA2352}" type="datetimeFigureOut">
              <a:rPr lang="en-GB" smtClean="0"/>
              <a:t>15/09/2026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C8ADBF7-67E7-46CF-B7D2-B6DD9E7012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5719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  <p:sldLayoutId id="2147483889" r:id="rId13"/>
    <p:sldLayoutId id="2147483890" r:id="rId14"/>
    <p:sldLayoutId id="2147483891" r:id="rId15"/>
    <p:sldLayoutId id="2147483892" r:id="rId16"/>
    <p:sldLayoutId id="2147483893" r:id="rId17"/>
    <p:sldLayoutId id="2147483894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customXml" Target="../ink/ink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mathsbot.com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mailto:admin@berkeley.cheshire.sch.uk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6697" y="1812661"/>
            <a:ext cx="6619631" cy="258532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5400" dirty="0">
                <a:latin typeface="Arial Rounded MT Bold"/>
              </a:rPr>
              <a:t>Year 6</a:t>
            </a:r>
          </a:p>
          <a:p>
            <a:pPr algn="ctr"/>
            <a:r>
              <a:rPr lang="en-GB" sz="5400" dirty="0">
                <a:latin typeface="Arial Rounded MT Bold"/>
              </a:rPr>
              <a:t> Curriculum Workshop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569852" y="4386779"/>
            <a:ext cx="2511922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4000">
                <a:latin typeface="Arial Rounded MT Bold"/>
              </a:rPr>
              <a:t>2026-27</a:t>
            </a:r>
            <a:endParaRPr lang="en-US"/>
          </a:p>
        </p:txBody>
      </p:sp>
      <p:pic>
        <p:nvPicPr>
          <p:cNvPr id="2050" name="Picture 2" descr="The Berkeley Academy Logo">
            <a:extLst>
              <a:ext uri="{FF2B5EF4-FFF2-40B4-BE49-F238E27FC236}">
                <a16:creationId xmlns:a16="http://schemas.microsoft.com/office/drawing/2014/main" id="{F52088C2-9312-466D-9981-7BD8C9780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551" y="768161"/>
            <a:ext cx="1740146" cy="1740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at-logo-sml (002)">
            <a:extLst>
              <a:ext uri="{FF2B5EF4-FFF2-40B4-BE49-F238E27FC236}">
                <a16:creationId xmlns:a16="http://schemas.microsoft.com/office/drawing/2014/main" id="{36D77A2E-8A88-40B8-8B94-E88EB54443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5303" y="855199"/>
            <a:ext cx="1740146" cy="1711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5059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SzPct val="114999"/>
            </a:pPr>
            <a:r>
              <a:rPr lang="en-GB" sz="2800" dirty="0">
                <a:latin typeface="Arial Rounded MT Bold"/>
              </a:rPr>
              <a:t>Class 13: Mr Wagg</a:t>
            </a:r>
            <a:endParaRPr lang="en-GB" sz="2800" dirty="0">
              <a:latin typeface="Arial Rounded MT Bold" panose="020F0704030504030204" pitchFamily="34" charset="0"/>
            </a:endParaRPr>
          </a:p>
          <a:p>
            <a:pPr>
              <a:buSzPct val="114999"/>
            </a:pPr>
            <a:r>
              <a:rPr lang="en-GB" sz="2800" dirty="0">
                <a:latin typeface="Arial Rounded MT Bold"/>
              </a:rPr>
              <a:t>Class 14: Mr Birchenough</a:t>
            </a:r>
            <a:endParaRPr lang="en-GB" dirty="0"/>
          </a:p>
          <a:p>
            <a:pPr marL="0" indent="0">
              <a:buSzPct val="114999"/>
              <a:buNone/>
            </a:pPr>
            <a:endParaRPr lang="en-GB" sz="2800" dirty="0">
              <a:solidFill>
                <a:srgbClr val="0F6FC6"/>
              </a:solidFill>
              <a:latin typeface="Arial"/>
              <a:cs typeface="Arial"/>
            </a:endParaRPr>
          </a:p>
          <a:p>
            <a:pPr>
              <a:buSzPct val="114999"/>
            </a:pPr>
            <a:r>
              <a:rPr lang="en-GB" sz="2800" dirty="0">
                <a:latin typeface="Arial Rounded MT Bold"/>
              </a:rPr>
              <a:t>Other staff members: Miss Doran, Mrs Veale, Miss Shorten</a:t>
            </a:r>
            <a:endParaRPr lang="en-GB" dirty="0"/>
          </a:p>
          <a:p>
            <a:pPr>
              <a:buSzPct val="114999"/>
            </a:pPr>
            <a:endParaRPr lang="en-GB" sz="2800" dirty="0">
              <a:latin typeface="Arial Rounded MT Bold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63700" y="1079500"/>
            <a:ext cx="8902700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5400" dirty="0">
                <a:latin typeface="Arial Rounded MT Bold"/>
              </a:rPr>
              <a:t>Welcome to Year 6</a:t>
            </a:r>
          </a:p>
        </p:txBody>
      </p:sp>
    </p:spTree>
    <p:extLst>
      <p:ext uri="{BB962C8B-B14F-4D97-AF65-F5344CB8AC3E}">
        <p14:creationId xmlns:p14="http://schemas.microsoft.com/office/powerpoint/2010/main" val="36397315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Shape 162"/>
          <p:cNvSpPr>
            <a:spLocks noGrp="1"/>
          </p:cNvSpPr>
          <p:nvPr>
            <p:ph type="body" idx="1"/>
          </p:nvPr>
        </p:nvSpPr>
        <p:spPr>
          <a:xfrm>
            <a:off x="1295402" y="2636912"/>
            <a:ext cx="9601196" cy="331236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43840" indent="-243840" defTabSz="813816">
              <a:defRPr sz="2492" b="1"/>
            </a:pPr>
            <a:r>
              <a:rPr lang="en-GB" sz="2800" dirty="0">
                <a:latin typeface="Arial Rounded MT Bold"/>
              </a:rPr>
              <a:t>To understand expectations in Year 6</a:t>
            </a:r>
            <a:endParaRPr lang="en-US" dirty="0">
              <a:latin typeface="Arial Rounded MT Bold"/>
            </a:endParaRPr>
          </a:p>
          <a:p>
            <a:pPr marL="0" indent="0" defTabSz="813816">
              <a:buNone/>
              <a:defRPr sz="2492" b="1"/>
            </a:pPr>
            <a:endParaRPr lang="en-GB" sz="2800">
              <a:latin typeface="Arial Rounded MT Bold" panose="020F0704030504030204" pitchFamily="34" charset="0"/>
            </a:endParaRPr>
          </a:p>
          <a:p>
            <a:pPr marL="243840" indent="-243840" defTabSz="813816">
              <a:defRPr sz="2492" b="1"/>
            </a:pPr>
            <a:r>
              <a:rPr sz="2800" dirty="0">
                <a:latin typeface="Arial Rounded MT Bold"/>
              </a:rPr>
              <a:t>To </a:t>
            </a:r>
            <a:r>
              <a:rPr lang="en-GB" sz="2800" dirty="0">
                <a:latin typeface="Arial Rounded MT Bold"/>
              </a:rPr>
              <a:t>identify ways to support your child's learning at home</a:t>
            </a:r>
            <a:endParaRPr sz="2800" dirty="0">
              <a:latin typeface="Arial Rounded MT Bold"/>
            </a:endParaRPr>
          </a:p>
          <a:p>
            <a:pPr marL="0" indent="0" defTabSz="813816">
              <a:buSzTx/>
              <a:buNone/>
              <a:defRPr sz="2492" b="1"/>
            </a:pPr>
            <a:endParaRPr/>
          </a:p>
          <a:p>
            <a:pPr marL="0" indent="0" defTabSz="813816">
              <a:buSzTx/>
              <a:buNone/>
              <a:defRPr sz="2492" b="1"/>
            </a:pPr>
            <a:endParaRPr/>
          </a:p>
        </p:txBody>
      </p:sp>
      <p:sp>
        <p:nvSpPr>
          <p:cNvPr id="163" name="Shape 16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/>
          </a:bodyPr>
          <a:lstStyle>
            <a:lvl1pPr>
              <a:defRPr sz="6000" b="1"/>
            </a:lvl1pPr>
          </a:lstStyle>
          <a:p>
            <a:r>
              <a:rPr sz="7200" b="0">
                <a:solidFill>
                  <a:schemeClr val="tx1"/>
                </a:solidFill>
                <a:latin typeface="Arial Rounded MT Bold" panose="020F0704030504030204" pitchFamily="34" charset="0"/>
              </a:rPr>
              <a:t>Aim</a:t>
            </a:r>
            <a:r>
              <a:rPr lang="en-GB" sz="7200" b="0">
                <a:solidFill>
                  <a:schemeClr val="tx1"/>
                </a:solidFill>
                <a:latin typeface="Arial Rounded MT Bold" panose="020F0704030504030204" pitchFamily="34" charset="0"/>
              </a:rPr>
              <a:t>s:</a:t>
            </a:r>
            <a:endParaRPr sz="7200" b="0">
              <a:solidFill>
                <a:srgbClr val="FFFF00"/>
              </a:solidFill>
              <a:latin typeface="Arial Rounded MT Bold" panose="020F0704030504030204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4" name="Ink 3"/>
              <p14:cNvContentPartPr/>
              <p14:nvPr/>
            </p14:nvContentPartPr>
            <p14:xfrm>
              <a:off x="2486545" y="1876926"/>
              <a:ext cx="866520" cy="1456200"/>
            </p14:xfrm>
          </p:contentPart>
        </mc:Choice>
        <mc:Fallback xmlns="">
          <p:pic>
            <p:nvPicPr>
              <p:cNvPr id="4" name="Ink 3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474665" y="1865046"/>
                <a:ext cx="890280" cy="14799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9" name="Ink 8"/>
              <p14:cNvContentPartPr/>
              <p14:nvPr/>
            </p14:nvContentPartPr>
            <p14:xfrm>
              <a:off x="5927425" y="3260406"/>
              <a:ext cx="12600" cy="36720"/>
            </p14:xfrm>
          </p:contentPart>
        </mc:Choice>
        <mc:Fallback xmlns="">
          <p:pic>
            <p:nvPicPr>
              <p:cNvPr id="9" name="Ink 8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5915545" y="3248526"/>
                <a:ext cx="36360" cy="604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4F2933B-D1BB-4428-8C13-1E942156586F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402" y="682185"/>
            <a:ext cx="7775196" cy="5493630"/>
          </a:xfrm>
        </p:spPr>
      </p:pic>
    </p:spTree>
    <p:extLst>
      <p:ext uri="{BB962C8B-B14F-4D97-AF65-F5344CB8AC3E}">
        <p14:creationId xmlns:p14="http://schemas.microsoft.com/office/powerpoint/2010/main" val="11957892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20F18-5AE2-4357-8AB6-27B6008E1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 Rounded MT Bold" panose="020F0704030504030204" pitchFamily="34" charset="0"/>
              </a:rPr>
              <a:t>Parent Handbook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904BF7-34EF-4710-A40D-EE55C64FF1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>
                <a:latin typeface="Arial Rounded MT Bold" panose="020F0704030504030204" pitchFamily="34" charset="0"/>
              </a:rPr>
              <a:t>It is available on the website – under the ‘Our School’ tab.</a:t>
            </a:r>
          </a:p>
          <a:p>
            <a:r>
              <a:rPr lang="en-GB">
                <a:latin typeface="Arial Rounded MT Bold" panose="020F0704030504030204" pitchFamily="34" charset="0"/>
              </a:rPr>
              <a:t>Please read this and share the relevant parts with your child. </a:t>
            </a:r>
          </a:p>
          <a:p>
            <a:r>
              <a:rPr lang="en-GB">
                <a:latin typeface="Arial Rounded MT Bold"/>
              </a:rPr>
              <a:t>The expectations that the school follow are set out in this handbook.  </a:t>
            </a:r>
          </a:p>
          <a:p>
            <a:pPr>
              <a:buSzPct val="114999"/>
            </a:pPr>
            <a:r>
              <a:rPr lang="en-GB">
                <a:latin typeface="Arial Rounded MT Bold"/>
              </a:rPr>
              <a:t>Discuss – behaviour, uniform expectations, water bottles and snacks, etc Allergies (make sure we know about them)</a:t>
            </a:r>
          </a:p>
        </p:txBody>
      </p:sp>
    </p:spTree>
    <p:extLst>
      <p:ext uri="{BB962C8B-B14F-4D97-AF65-F5344CB8AC3E}">
        <p14:creationId xmlns:p14="http://schemas.microsoft.com/office/powerpoint/2010/main" val="27724589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45BA7-0EFF-60A0-9C89-A337B0F03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D998512-2568-4F3E-52D0-1DFC34C58A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" y="-2606"/>
            <a:ext cx="12201484" cy="686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2536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DCD00-61AE-2605-84D4-D2D82DB98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B5ABA38-3A4F-E10F-7CC3-4914BF1C1B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" y="-2607"/>
            <a:ext cx="12191715" cy="6865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578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46F16-6886-C0BF-BBAB-1D7EB27CB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01B1877-2454-0052-D698-2BFF246068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1" y="-2606"/>
            <a:ext cx="12191715" cy="686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111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EC00210-890D-4527-9314-4AD05BA1A681}"/>
              </a:ext>
            </a:extLst>
          </p:cNvPr>
          <p:cNvSpPr txBox="1">
            <a:spLocks/>
          </p:cNvSpPr>
          <p:nvPr/>
        </p:nvSpPr>
        <p:spPr>
          <a:xfrm>
            <a:off x="1524000" y="1200795"/>
            <a:ext cx="9144000" cy="70643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5400" dirty="0">
                <a:solidFill>
                  <a:schemeClr val="tx1"/>
                </a:solidFill>
                <a:latin typeface="Arial Rounded MT Bold" panose="020F0704030504030204" pitchFamily="34" charset="0"/>
                <a:ea typeface="PBCoffeeCake" panose="02000603000000000000" pitchFamily="2" charset="0"/>
              </a:rPr>
              <a:t>How we teach Maths</a:t>
            </a:r>
            <a:endParaRPr lang="en-GB" sz="32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9CB5A3-8B40-4751-B94F-F599CDB3CB21}"/>
              </a:ext>
            </a:extLst>
          </p:cNvPr>
          <p:cNvSpPr txBox="1"/>
          <p:nvPr/>
        </p:nvSpPr>
        <p:spPr>
          <a:xfrm>
            <a:off x="1524000" y="2360684"/>
            <a:ext cx="891005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6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Practical based</a:t>
            </a:r>
          </a:p>
          <a:p>
            <a:pPr algn="ctr"/>
            <a:endParaRPr lang="en-GB" sz="3600" dirty="0">
              <a:latin typeface="Arial Rounded MT Bold" panose="020F0704030504030204" pitchFamily="34" charset="0"/>
              <a:ea typeface="PBCoffeeCake" panose="02000603000000000000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6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Concrete, Pictorial, Abstract</a:t>
            </a:r>
          </a:p>
          <a:p>
            <a:pPr algn="ctr"/>
            <a:endParaRPr lang="en-GB" sz="3600" dirty="0">
              <a:latin typeface="Arial Rounded MT Bold" panose="020F0704030504030204" pitchFamily="34" charset="0"/>
              <a:ea typeface="PBCoffeeCake" panose="02000603000000000000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6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Strong number knowledge</a:t>
            </a:r>
          </a:p>
          <a:p>
            <a:pPr algn="ctr"/>
            <a:endParaRPr lang="en-GB" sz="3600" dirty="0">
              <a:latin typeface="Arial Rounded MT Bold" panose="020F0704030504030204" pitchFamily="34" charset="0"/>
              <a:ea typeface="PBCoffeeCake" panose="02000603000000000000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6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Can they apply it?</a:t>
            </a:r>
          </a:p>
          <a:p>
            <a:pPr algn="ctr"/>
            <a:endParaRPr lang="en-GB" sz="3600" dirty="0">
              <a:latin typeface="PBCoffeeCake" panose="02000603000000000000" pitchFamily="2" charset="0"/>
              <a:ea typeface="PBCoffeeCake" panose="02000603000000000000" pitchFamily="2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3600" dirty="0">
              <a:latin typeface="PBCoffeeCake" panose="02000603000000000000" pitchFamily="2" charset="0"/>
              <a:ea typeface="PBCoffeeCake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9474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00210-890D-4527-9314-4AD05BA1A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  <a:latin typeface="Arial Rounded MT Bold" panose="020F0704030504030204" pitchFamily="34" charset="0"/>
                <a:ea typeface="PBCoffeeCake" panose="02000603000000000000" pitchFamily="2" charset="0"/>
              </a:rPr>
              <a:t>Concrete</a:t>
            </a:r>
            <a:endParaRPr lang="en-GB" sz="36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9CB5A3-8B40-4751-B94F-F599CDB3CB21}"/>
              </a:ext>
            </a:extLst>
          </p:cNvPr>
          <p:cNvSpPr txBox="1"/>
          <p:nvPr/>
        </p:nvSpPr>
        <p:spPr>
          <a:xfrm>
            <a:off x="923108" y="2413142"/>
            <a:ext cx="93701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We give all our children hands on experiences using real objects. It is the foundation for conceptual understanding.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3600" dirty="0">
              <a:latin typeface="PBCoffeeCake" panose="02000603000000000000" pitchFamily="2" charset="0"/>
              <a:ea typeface="PBCoffeeCake" panose="02000603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7FEDA8-A2E9-496C-A9DE-3BD90A6444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72941" y="4138127"/>
            <a:ext cx="2034073" cy="20340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E325527-5E68-43DA-BF9D-900D9A279D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656" y="4595812"/>
            <a:ext cx="1393183" cy="13931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E8613DF-6F83-429A-931A-2D717CE1F5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3400" y="4454277"/>
            <a:ext cx="1672526" cy="16762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561AD2E-D880-4D2A-BD3F-C2D3FB77B4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2193" y="4218204"/>
            <a:ext cx="2677026" cy="1873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9636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00210-890D-4527-9314-4AD05BA1A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4396" y="585705"/>
            <a:ext cx="10018713" cy="1752599"/>
          </a:xfrm>
        </p:spPr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  <a:latin typeface="Arial Rounded MT Bold" panose="020F0704030504030204" pitchFamily="34" charset="0"/>
                <a:ea typeface="PBCoffeeCake" panose="02000603000000000000" pitchFamily="2" charset="0"/>
              </a:rPr>
              <a:t>Pictorial </a:t>
            </a:r>
            <a:endParaRPr lang="en-GB" sz="36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9CB5A3-8B40-4751-B94F-F599CDB3CB21}"/>
              </a:ext>
            </a:extLst>
          </p:cNvPr>
          <p:cNvSpPr txBox="1"/>
          <p:nvPr/>
        </p:nvSpPr>
        <p:spPr>
          <a:xfrm>
            <a:off x="868764" y="2333782"/>
            <a:ext cx="103899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Using representations, such as a diagram or a picture of the problem.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sz="3600" dirty="0">
              <a:latin typeface="PBCoffeeCake" panose="02000603000000000000" pitchFamily="2" charset="0"/>
              <a:ea typeface="PBCoffeeCake" panose="02000603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65D5855-D9E1-4740-94D2-2BCD4B0DAD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036" y="3754721"/>
            <a:ext cx="3161933" cy="243920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45F9252-C1FC-49B8-A3E0-9DEFF5A5E0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314563" y="4476420"/>
            <a:ext cx="2128604" cy="8476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1A8FB74-49AC-48FF-8839-A898BD4A2F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9439" y="3680627"/>
            <a:ext cx="3246090" cy="2439205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80B69DB8-114D-4507-8E43-5B08AAF982DA}"/>
              </a:ext>
            </a:extLst>
          </p:cNvPr>
          <p:cNvGrpSpPr/>
          <p:nvPr/>
        </p:nvGrpSpPr>
        <p:grpSpPr>
          <a:xfrm rot="5400000">
            <a:off x="4241930" y="3898060"/>
            <a:ext cx="2308373" cy="2004337"/>
            <a:chOff x="0" y="0"/>
            <a:chExt cx="4826000" cy="4786745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5C4AA2A7-21E4-4C80-96C1-311127C162AB}"/>
                </a:ext>
              </a:extLst>
            </p:cNvPr>
            <p:cNvSpPr/>
            <p:nvPr/>
          </p:nvSpPr>
          <p:spPr>
            <a:xfrm>
              <a:off x="1360055" y="0"/>
              <a:ext cx="2105891" cy="199505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E8C1FDD-19AF-4036-ACF4-9C3A65DA838E}"/>
                </a:ext>
              </a:extLst>
            </p:cNvPr>
            <p:cNvSpPr/>
            <p:nvPr/>
          </p:nvSpPr>
          <p:spPr>
            <a:xfrm>
              <a:off x="0" y="2791691"/>
              <a:ext cx="2105891" cy="199505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648B8633-7C80-48A2-ADDA-3EF5310DD4EE}"/>
                </a:ext>
              </a:extLst>
            </p:cNvPr>
            <p:cNvSpPr/>
            <p:nvPr/>
          </p:nvSpPr>
          <p:spPr>
            <a:xfrm>
              <a:off x="2720109" y="2791691"/>
              <a:ext cx="2105891" cy="199505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GB"/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A6DEA3A1-B497-438C-A4D5-6DE17CAC7FBE}"/>
                </a:ext>
              </a:extLst>
            </p:cNvPr>
            <p:cNvCxnSpPr/>
            <p:nvPr/>
          </p:nvCxnSpPr>
          <p:spPr>
            <a:xfrm flipH="1">
              <a:off x="1463965" y="1911927"/>
              <a:ext cx="508000" cy="96981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83A82400-CAAC-4E4A-9383-FABD22E205F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810161" y="1911927"/>
              <a:ext cx="508000" cy="969819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759297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00210-890D-4527-9314-4AD05BA1A6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  <a:latin typeface="Arial Rounded MT Bold" panose="020F0704030504030204" pitchFamily="34" charset="0"/>
                <a:ea typeface="PBCoffeeCake" panose="02000603000000000000" pitchFamily="2" charset="0"/>
              </a:rPr>
              <a:t>Abstract</a:t>
            </a:r>
            <a:endParaRPr lang="en-GB" sz="36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9CB5A3-8B40-4751-B94F-F599CDB3CB21}"/>
              </a:ext>
            </a:extLst>
          </p:cNvPr>
          <p:cNvSpPr txBox="1"/>
          <p:nvPr/>
        </p:nvSpPr>
        <p:spPr>
          <a:xfrm>
            <a:off x="1640972" y="2716648"/>
            <a:ext cx="89100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36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Children are now able to represent problems using notation, for example:</a:t>
            </a:r>
          </a:p>
          <a:p>
            <a:pPr algn="ctr"/>
            <a:r>
              <a:rPr lang="en-GB" sz="36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2,351 x 12 =</a:t>
            </a:r>
            <a:endParaRPr lang="en-GB" sz="3600" dirty="0">
              <a:latin typeface="PBCoffeeCake" panose="02000603000000000000" pitchFamily="2" charset="0"/>
              <a:ea typeface="PBCoffeeCake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1910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Fluency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200" dirty="0">
                <a:solidFill>
                  <a:schemeClr val="tx1"/>
                </a:solidFill>
                <a:latin typeface="Arial Rounded MT Bold" panose="020F0704030504030204" pitchFamily="34" charset="0"/>
              </a:rPr>
              <a:t>Rapid recall of number facts</a:t>
            </a:r>
          </a:p>
          <a:p>
            <a:endParaRPr lang="en-GB" sz="32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  <a:p>
            <a:r>
              <a:rPr lang="en-GB" sz="3200" dirty="0">
                <a:solidFill>
                  <a:schemeClr val="tx1"/>
                </a:solidFill>
                <a:latin typeface="Arial Rounded MT Bold"/>
              </a:rPr>
              <a:t>Year 6: </a:t>
            </a:r>
            <a:r>
              <a:rPr lang="en-GB" sz="3200" dirty="0">
                <a:solidFill>
                  <a:srgbClr val="262626"/>
                </a:solidFill>
                <a:latin typeface="Arial Rounded MT Bold"/>
              </a:rPr>
              <a:t>All multiples and factors and a secure knowledge and rapid recall of all times tables</a:t>
            </a:r>
            <a:endParaRPr lang="en-GB" dirty="0"/>
          </a:p>
          <a:p>
            <a:pPr>
              <a:buSzPct val="114999"/>
            </a:pPr>
            <a:endParaRPr lang="en-GB" sz="32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6716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0006" y="773778"/>
            <a:ext cx="9601196" cy="1303867"/>
          </a:xfrm>
        </p:spPr>
        <p:txBody>
          <a:bodyPr>
            <a:noAutofit/>
          </a:bodyPr>
          <a:lstStyle/>
          <a:p>
            <a:r>
              <a:rPr lang="en-GB" sz="6000">
                <a:latin typeface="Arial Rounded MT Bold" panose="020F0704030504030204" pitchFamily="34" charset="0"/>
              </a:rPr>
              <a:t>Maths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63E9C9-B725-455B-9878-577166BB69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1745" y="709323"/>
            <a:ext cx="751876" cy="716389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7EDE009-77D1-4D18-BBD0-82D293EF7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331" y="2014194"/>
            <a:ext cx="10578547" cy="392278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>
              <a:latin typeface="Berlin Sans FB" panose="020E0602020502020306" pitchFamily="34" charset="0"/>
            </a:endParaRPr>
          </a:p>
          <a:p>
            <a:pPr>
              <a:buSzPct val="114999"/>
            </a:pPr>
            <a:r>
              <a:rPr lang="en-GB">
                <a:latin typeface="Arial Rounded MT Bold"/>
              </a:rPr>
              <a:t>How we teach Maths </a:t>
            </a:r>
          </a:p>
          <a:p>
            <a:pPr>
              <a:buSzPct val="114999"/>
            </a:pPr>
            <a:r>
              <a:rPr lang="en-GB">
                <a:latin typeface="Arial Rounded MT Bold"/>
              </a:rPr>
              <a:t>How parents can support </a:t>
            </a:r>
          </a:p>
          <a:p>
            <a:pPr>
              <a:buSzPct val="114999"/>
            </a:pPr>
            <a:r>
              <a:rPr lang="en-GB">
                <a:latin typeface="Arial Rounded MT Bold"/>
              </a:rPr>
              <a:t>Websites / log in / etc (add QR codes) </a:t>
            </a:r>
          </a:p>
          <a:p>
            <a:pPr>
              <a:buSzPct val="114999"/>
            </a:pPr>
            <a:r>
              <a:rPr lang="en-GB">
                <a:highlight>
                  <a:srgbClr val="FFFF00"/>
                </a:highlight>
                <a:latin typeface="Arial Rounded MT Bold"/>
              </a:rPr>
              <a:t>MENTION any Statutory assessments </a:t>
            </a:r>
          </a:p>
          <a:p>
            <a:endParaRPr lang="en-GB"/>
          </a:p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51DAB5-2D5B-0379-9BDD-BE868A59CB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663"/>
            <a:ext cx="12192000" cy="6865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5211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CA3D87-AC9F-470D-8D95-DFEFBC178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Maths Websites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DE198B-CF96-4FBC-8FFB-05C6C56384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Times Tables Rockstars</a:t>
            </a:r>
          </a:p>
          <a:p>
            <a:r>
              <a:rPr lang="en-GB" dirty="0" err="1">
                <a:latin typeface="Arial Rounded MT Bold" panose="020F0704030504030204" pitchFamily="34" charset="0"/>
              </a:rPr>
              <a:t>Sumdog</a:t>
            </a:r>
            <a:endParaRPr lang="en-GB" dirty="0">
              <a:latin typeface="Arial Rounded MT Bold" panose="020F0704030504030204" pitchFamily="34" charset="0"/>
            </a:endParaRPr>
          </a:p>
          <a:p>
            <a:r>
              <a:rPr lang="en-GB" dirty="0">
                <a:latin typeface="Arial Rounded MT Bold" panose="020F0704030504030204" pitchFamily="34" charset="0"/>
              </a:rPr>
              <a:t>Hit The Button</a:t>
            </a:r>
          </a:p>
          <a:p>
            <a:r>
              <a:rPr lang="en-GB" dirty="0" err="1">
                <a:latin typeface="Arial Rounded MT Bold" panose="020F0704030504030204" pitchFamily="34" charset="0"/>
                <a:hlinkClick r:id="rId2"/>
              </a:rPr>
              <a:t>Mathsbot</a:t>
            </a:r>
            <a:endParaRPr lang="en-GB" dirty="0">
              <a:latin typeface="Arial Rounded MT Bold" panose="020F07040305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1F2416-3072-4766-A775-22F6AC600D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9566" y="2556932"/>
            <a:ext cx="3113640" cy="165946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841340-3942-4991-80DF-F388A5CE66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8396" y="4380570"/>
            <a:ext cx="3395205" cy="14952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AC406D3-1BE9-4C17-9086-8DCF16CE1A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1929" y="4571135"/>
            <a:ext cx="1561144" cy="1575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3780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175A61B-478C-47E6-9C0D-80DA8A0306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5776" y="2510640"/>
            <a:ext cx="10941247" cy="3841539"/>
          </a:xfrm>
        </p:spPr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Arial Rounded MT Bold" panose="020F0704030504030204" pitchFamily="34" charset="0"/>
                <a:ea typeface="PBCoffeeCake" panose="02000603000000000000" pitchFamily="2" charset="0"/>
              </a:rPr>
              <a:t>Spoken Language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Arial Rounded MT Bold" panose="020F0704030504030204" pitchFamily="34" charset="0"/>
                <a:ea typeface="PBCoffeeCake" panose="02000603000000000000" pitchFamily="2" charset="0"/>
              </a:rPr>
              <a:t>Word reading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Arial Rounded MT Bold" panose="020F0704030504030204" pitchFamily="34" charset="0"/>
                <a:ea typeface="PBCoffeeCake" panose="02000603000000000000" pitchFamily="2" charset="0"/>
              </a:rPr>
              <a:t>Comprehension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Arial Rounded MT Bold"/>
                <a:ea typeface="PBCoffeeCake" panose="02000603000000000000" pitchFamily="2" charset="0"/>
              </a:rPr>
              <a:t>Writing – handwriting, grammar, spelling and composition </a:t>
            </a:r>
            <a:endParaRPr lang="en-GB" sz="3200">
              <a:latin typeface="Arial Rounded MT Bold" panose="020F0704030504030204" pitchFamily="34" charset="0"/>
              <a:ea typeface="PBCoffeeCake" panose="02000603000000000000" pitchFamily="2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E3838B9-5053-48F7-80C0-59B3F3531B45}"/>
              </a:ext>
            </a:extLst>
          </p:cNvPr>
          <p:cNvSpPr txBox="1">
            <a:spLocks/>
          </p:cNvSpPr>
          <p:nvPr/>
        </p:nvSpPr>
        <p:spPr>
          <a:xfrm>
            <a:off x="1295402" y="757491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none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8800">
                <a:latin typeface="Arial Rounded MT Bold" panose="020F0704030504030204" pitchFamily="34" charset="0"/>
              </a:rPr>
              <a:t>English</a:t>
            </a:r>
          </a:p>
        </p:txBody>
      </p:sp>
    </p:spTree>
    <p:extLst>
      <p:ext uri="{BB962C8B-B14F-4D97-AF65-F5344CB8AC3E}">
        <p14:creationId xmlns:p14="http://schemas.microsoft.com/office/powerpoint/2010/main" val="3202162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9E6C7-B82E-4963-B0DD-D4A1FD528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6000" dirty="0">
                <a:solidFill>
                  <a:schemeClr val="tx1"/>
                </a:solidFill>
                <a:latin typeface="Arial Rounded MT Bold" panose="020F0704030504030204" pitchFamily="34" charset="0"/>
                <a:ea typeface="PBCoffeeCake" panose="02000603000000000000" pitchFamily="2" charset="0"/>
              </a:rPr>
              <a:t>Spoken Language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75A61B-478C-47E6-9C0D-80DA8A030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Drama and role play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Class assemblies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Reading aloud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Talk partners in class</a:t>
            </a:r>
          </a:p>
        </p:txBody>
      </p:sp>
    </p:spTree>
    <p:extLst>
      <p:ext uri="{BB962C8B-B14F-4D97-AF65-F5344CB8AC3E}">
        <p14:creationId xmlns:p14="http://schemas.microsoft.com/office/powerpoint/2010/main" val="27777028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0001" y="1008984"/>
            <a:ext cx="9601196" cy="1303867"/>
          </a:xfrm>
        </p:spPr>
        <p:txBody>
          <a:bodyPr>
            <a:noAutofit/>
          </a:bodyPr>
          <a:lstStyle/>
          <a:p>
            <a:r>
              <a:rPr lang="en-GB" sz="8800">
                <a:latin typeface="Arial Rounded MT Bold" panose="020F0704030504030204" pitchFamily="34" charset="0"/>
              </a:rPr>
              <a:t>Reading</a:t>
            </a:r>
          </a:p>
        </p:txBody>
      </p:sp>
      <p:sp>
        <p:nvSpPr>
          <p:cNvPr id="3" name="Rectangle 2"/>
          <p:cNvSpPr/>
          <p:nvPr/>
        </p:nvSpPr>
        <p:spPr>
          <a:xfrm>
            <a:off x="998291" y="2627701"/>
            <a:ext cx="103272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>
                <a:latin typeface="Arial Rounded MT Bold" panose="020F0704030504030204" pitchFamily="34" charset="0"/>
                <a:ea typeface="PBCoffeeCake" panose="02000603000000000000" pitchFamily="2" charset="0"/>
              </a:rPr>
              <a:t>A solid foundation in reading is crucial to your child’s success as they progress through primary school, into secondary school and then in later life.</a:t>
            </a:r>
          </a:p>
        </p:txBody>
      </p:sp>
    </p:spTree>
    <p:extLst>
      <p:ext uri="{BB962C8B-B14F-4D97-AF65-F5344CB8AC3E}">
        <p14:creationId xmlns:p14="http://schemas.microsoft.com/office/powerpoint/2010/main" val="25906909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latin typeface="Arial Rounded MT Bold" panose="020F0704030504030204" pitchFamily="34" charset="0"/>
              </a:rPr>
              <a:t>Our aims are to…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3790" y="2556932"/>
            <a:ext cx="10184235" cy="3318936"/>
          </a:xfrm>
        </p:spPr>
        <p:txBody>
          <a:bodyPr>
            <a:normAutofit/>
          </a:bodyPr>
          <a:lstStyle/>
          <a:p>
            <a:r>
              <a:rPr lang="en-GB" sz="3000" dirty="0">
                <a:latin typeface="Arial Rounded MT Bold" panose="020F0704030504030204" pitchFamily="34" charset="0"/>
              </a:rPr>
              <a:t>Encourage children to develop a </a:t>
            </a:r>
            <a:r>
              <a:rPr lang="en-GB" sz="3000" b="1" dirty="0">
                <a:latin typeface="Arial Rounded MT Bold" panose="020F0704030504030204" pitchFamily="34" charset="0"/>
              </a:rPr>
              <a:t>love</a:t>
            </a:r>
            <a:r>
              <a:rPr lang="en-GB" sz="3000" dirty="0">
                <a:latin typeface="Arial Rounded MT Bold" panose="020F0704030504030204" pitchFamily="34" charset="0"/>
              </a:rPr>
              <a:t> of books</a:t>
            </a:r>
          </a:p>
          <a:p>
            <a:r>
              <a:rPr lang="en-GB" sz="3000" dirty="0">
                <a:latin typeface="Arial Rounded MT Bold" panose="020F0704030504030204" pitchFamily="34" charset="0"/>
              </a:rPr>
              <a:t>Give children the opportunity to </a:t>
            </a:r>
            <a:r>
              <a:rPr lang="en-GB" sz="3000" b="1" dirty="0">
                <a:latin typeface="Arial Rounded MT Bold" panose="020F0704030504030204" pitchFamily="34" charset="0"/>
              </a:rPr>
              <a:t>talk </a:t>
            </a:r>
            <a:r>
              <a:rPr lang="en-GB" sz="3000" dirty="0">
                <a:latin typeface="Arial Rounded MT Bold" panose="020F0704030504030204" pitchFamily="34" charset="0"/>
              </a:rPr>
              <a:t>about books that they have read</a:t>
            </a:r>
          </a:p>
          <a:p>
            <a:r>
              <a:rPr lang="en-GB" sz="3000" dirty="0">
                <a:latin typeface="Arial Rounded MT Bold" panose="020F0704030504030204" pitchFamily="34" charset="0"/>
              </a:rPr>
              <a:t>Help children to develop the skills of </a:t>
            </a:r>
            <a:r>
              <a:rPr lang="en-GB" sz="3000" b="1" dirty="0">
                <a:latin typeface="Arial Rounded MT Bold" panose="020F0704030504030204" pitchFamily="34" charset="0"/>
              </a:rPr>
              <a:t>deduction</a:t>
            </a:r>
            <a:r>
              <a:rPr lang="en-GB" sz="3000" dirty="0">
                <a:latin typeface="Arial Rounded MT Bold" panose="020F0704030504030204" pitchFamily="34" charset="0"/>
              </a:rPr>
              <a:t> and </a:t>
            </a:r>
            <a:r>
              <a:rPr lang="en-GB" sz="3000" b="1" dirty="0">
                <a:latin typeface="Arial Rounded MT Bold" panose="020F0704030504030204" pitchFamily="34" charset="0"/>
              </a:rPr>
              <a:t>inference</a:t>
            </a:r>
            <a:r>
              <a:rPr lang="en-GB" sz="3000" dirty="0">
                <a:latin typeface="Arial Rounded MT Bold" panose="020F0704030504030204" pitchFamily="34" charset="0"/>
              </a:rPr>
              <a:t> (reading between the lines)</a:t>
            </a:r>
          </a:p>
          <a:p>
            <a:endParaRPr lang="en-GB" sz="3000" dirty="0">
              <a:latin typeface="Arial Rounded MT Bold" panose="020F070403050403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67422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391174" y="-276837"/>
            <a:ext cx="9601200" cy="2828809"/>
          </a:xfrm>
        </p:spPr>
        <p:txBody>
          <a:bodyPr>
            <a:normAutofit/>
          </a:bodyPr>
          <a:lstStyle/>
          <a:p>
            <a:r>
              <a:rPr lang="en-GB" sz="6000" dirty="0">
                <a:latin typeface="Arial Rounded MT Bold" panose="020F0704030504030204" pitchFamily="34" charset="0"/>
              </a:rPr>
              <a:t>Reading in school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3ADD45-2EE5-450B-98F0-9C2BEB4DA0E0}"/>
              </a:ext>
            </a:extLst>
          </p:cNvPr>
          <p:cNvSpPr txBox="1"/>
          <p:nvPr/>
        </p:nvSpPr>
        <p:spPr>
          <a:xfrm>
            <a:off x="843486" y="1700431"/>
            <a:ext cx="10696575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Arial Rounded MT Bold" panose="020F0704030504030204" pitchFamily="34" charset="0"/>
              </a:rPr>
              <a:t>Reading is taught daily, where children are provided with a wide range of texts.</a:t>
            </a:r>
          </a:p>
          <a:p>
            <a:endParaRPr lang="en-GB" sz="3000" dirty="0">
              <a:latin typeface="Arial Rounded MT Bold" panose="020F0704030504030204" pitchFamily="34" charset="0"/>
            </a:endParaRPr>
          </a:p>
          <a:p>
            <a:r>
              <a:rPr lang="en-GB" sz="3000" dirty="0">
                <a:latin typeface="Arial Rounded MT Bold" panose="020F0704030504030204" pitchFamily="34" charset="0"/>
              </a:rPr>
              <a:t>Children will learn to read carefully, skim and scan for evidence to support their answers and develop their skills to answer a variety of comprehension questions. </a:t>
            </a:r>
          </a:p>
          <a:p>
            <a:endParaRPr lang="en-GB" sz="3000" dirty="0">
              <a:latin typeface="Arial Rounded MT Bold" panose="020F0704030504030204" pitchFamily="34" charset="0"/>
            </a:endParaRPr>
          </a:p>
          <a:p>
            <a:r>
              <a:rPr lang="en-GB" sz="3000" dirty="0">
                <a:latin typeface="Arial Rounded MT Bold" panose="020F0704030504030204" pitchFamily="34" charset="0"/>
              </a:rPr>
              <a:t>Could you support reading in school? Volunteer/mystery reader.</a:t>
            </a:r>
          </a:p>
        </p:txBody>
      </p:sp>
    </p:spTree>
    <p:extLst>
      <p:ext uri="{BB962C8B-B14F-4D97-AF65-F5344CB8AC3E}">
        <p14:creationId xmlns:p14="http://schemas.microsoft.com/office/powerpoint/2010/main" val="16254889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391174" y="-276837"/>
            <a:ext cx="9601200" cy="2828809"/>
          </a:xfrm>
        </p:spPr>
        <p:txBody>
          <a:bodyPr>
            <a:normAutofit/>
          </a:bodyPr>
          <a:lstStyle/>
          <a:p>
            <a:r>
              <a:rPr lang="en-GB" sz="6000" dirty="0">
                <a:latin typeface="Arial Rounded MT Bold" panose="020F0704030504030204" pitchFamily="34" charset="0"/>
              </a:rPr>
              <a:t>Little </a:t>
            </a:r>
            <a:r>
              <a:rPr lang="en-GB" sz="6000" dirty="0" err="1">
                <a:latin typeface="Arial Rounded MT Bold" panose="020F0704030504030204" pitchFamily="34" charset="0"/>
              </a:rPr>
              <a:t>Wandle</a:t>
            </a:r>
            <a:r>
              <a:rPr lang="en-GB" sz="6000" dirty="0">
                <a:latin typeface="Arial Rounded MT Bold" panose="020F0704030504030204" pitchFamily="34" charset="0"/>
              </a:rPr>
              <a:t> Fluency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3ADD45-2EE5-450B-98F0-9C2BEB4DA0E0}"/>
              </a:ext>
            </a:extLst>
          </p:cNvPr>
          <p:cNvSpPr txBox="1"/>
          <p:nvPr/>
        </p:nvSpPr>
        <p:spPr>
          <a:xfrm>
            <a:off x="885825" y="1862356"/>
            <a:ext cx="10353675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latin typeface="Arial Rounded MT Bold" panose="020F0704030504030204" pitchFamily="34" charset="0"/>
              </a:rPr>
              <a:t>We will be following the Little </a:t>
            </a:r>
            <a:r>
              <a:rPr lang="en-GB" sz="2500" dirty="0" err="1">
                <a:latin typeface="Arial Rounded MT Bold" panose="020F0704030504030204" pitchFamily="34" charset="0"/>
              </a:rPr>
              <a:t>Wandle</a:t>
            </a:r>
            <a:r>
              <a:rPr lang="en-GB" sz="2500" dirty="0">
                <a:latin typeface="Arial Rounded MT Bold" panose="020F0704030504030204" pitchFamily="34" charset="0"/>
              </a:rPr>
              <a:t> Fluency programme.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latin typeface="Arial Rounded MT Bold" panose="020F0704030504030204" pitchFamily="34" charset="0"/>
              </a:rPr>
              <a:t>This consists of an advanced extension of chapter books.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latin typeface="Arial Rounded MT Bold" panose="020F0704030504030204" pitchFamily="34" charset="0"/>
              </a:rPr>
              <a:t>As children move from F11 through F15, the word count increases alongside the complexity of the language, ideas, and sentence structures.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latin typeface="Arial Rounded MT Bold" panose="020F0704030504030204" pitchFamily="34" charset="0"/>
              </a:rPr>
              <a:t>Once a book has been read, children will be able to bring it home to share with their parents.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latin typeface="Arial Rounded MT Bold" panose="020F0704030504030204" pitchFamily="34" charset="0"/>
              </a:rPr>
              <a:t>Books will be signed out to each child and need to be returned after one week.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500" dirty="0">
                <a:latin typeface="Arial Rounded MT Bold" panose="020F0704030504030204" pitchFamily="34" charset="0"/>
              </a:rPr>
              <a:t>Books will need to be replaced by parents if lost or returned damaged.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rial Rounded MT Bold" panose="020F07040305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0133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9B09516-02A1-1EE6-CCB9-306E498495A3}"/>
              </a:ext>
            </a:extLst>
          </p:cNvPr>
          <p:cNvSpPr txBox="1"/>
          <p:nvPr/>
        </p:nvSpPr>
        <p:spPr>
          <a:xfrm>
            <a:off x="585887" y="513754"/>
            <a:ext cx="7409894" cy="6001643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indent="0" algn="ctr" rtl="0"/>
            <a:r>
              <a:rPr lang="en-US" sz="2400" i="0" u="sng" kern="1200" baseline="0" dirty="0" err="1">
                <a:latin typeface="Calibri"/>
                <a:ea typeface="+mn-ea"/>
                <a:cs typeface="+mn-cs"/>
              </a:rPr>
              <a:t>Pageticker</a:t>
            </a:r>
            <a:r>
              <a:rPr lang="en-US" sz="2400" i="0" u="sng" kern="1200" baseline="0" dirty="0">
                <a:latin typeface="Calibri"/>
                <a:ea typeface="+mn-ea"/>
                <a:cs typeface="+mn-cs"/>
              </a:rPr>
              <a:t>: Our Digital Reading Record.</a:t>
            </a:r>
          </a:p>
          <a:p>
            <a:pPr marL="0" indent="0" algn="ctr" rtl="0"/>
            <a:endParaRPr lang="en-GB"/>
          </a:p>
          <a:p>
            <a:pPr marL="0" indent="0" algn="l" rtl="0"/>
            <a:r>
              <a:rPr lang="en-US" sz="2400" i="0" kern="1200" baseline="0" dirty="0" err="1">
                <a:latin typeface="Calibri"/>
                <a:ea typeface="+mn-ea"/>
                <a:cs typeface="+mn-cs"/>
              </a:rPr>
              <a:t>Pageticker</a:t>
            </a:r>
            <a:r>
              <a:rPr lang="en-US" sz="2400" i="0" kern="1200" baseline="0" dirty="0">
                <a:latin typeface="Calibri"/>
                <a:ea typeface="+mn-ea"/>
                <a:cs typeface="+mn-cs"/>
              </a:rPr>
              <a:t> helps home and school work together to support your child’s reading journey.</a:t>
            </a:r>
            <a:endParaRPr lang="en-US" sz="2400" i="0" kern="1200" baseline="0" dirty="0">
              <a:latin typeface="Calibri"/>
              <a:ea typeface="Calibri"/>
              <a:cs typeface="Calibri"/>
            </a:endParaRPr>
          </a:p>
          <a:p>
            <a:pPr marL="0" indent="0" algn="l" rtl="0"/>
            <a:endParaRPr lang="en-GB"/>
          </a:p>
          <a:p>
            <a:pPr marL="0" indent="0" algn="l" rtl="0"/>
            <a:r>
              <a:rPr lang="en-US" sz="2400" i="0" kern="1200" baseline="0" dirty="0">
                <a:latin typeface="Calibri"/>
                <a:ea typeface="+mn-ea"/>
                <a:cs typeface="+mn-cs"/>
              </a:rPr>
              <a:t>At home, parents/carers can record:</a:t>
            </a:r>
            <a:endParaRPr lang="en-US" sz="2400" i="0" kern="1200" baseline="0" dirty="0">
              <a:latin typeface="Calibri"/>
              <a:ea typeface="Calibri"/>
              <a:cs typeface="Calibri"/>
            </a:endParaRPr>
          </a:p>
          <a:p>
            <a:pPr marL="0" indent="0" algn="l" rtl="0">
              <a:buFont typeface=""/>
              <a:buChar char="•"/>
            </a:pPr>
            <a:r>
              <a:rPr lang="en-US" sz="2400" i="0" kern="1200" baseline="0" dirty="0">
                <a:latin typeface="Calibri"/>
                <a:ea typeface="+mn-ea"/>
                <a:cs typeface="+mn-cs"/>
              </a:rPr>
              <a:t>Books read – what your child has been reading</a:t>
            </a:r>
            <a:endParaRPr lang="en-US" sz="2400" i="0" kern="1200" baseline="0" dirty="0">
              <a:latin typeface="Calibri"/>
              <a:ea typeface="Calibri"/>
              <a:cs typeface="Calibri"/>
            </a:endParaRPr>
          </a:p>
          <a:p>
            <a:pPr marL="0" indent="0" algn="l" rtl="0">
              <a:buFont typeface=""/>
              <a:buChar char="•"/>
            </a:pPr>
            <a:r>
              <a:rPr lang="en-US" sz="2400" i="0" kern="1200" baseline="0" dirty="0">
                <a:latin typeface="Calibri"/>
                <a:ea typeface="+mn-ea"/>
                <a:cs typeface="+mn-cs"/>
              </a:rPr>
              <a:t>Enjoyment &amp; reviews – what they thought of the book</a:t>
            </a:r>
            <a:endParaRPr lang="en-US" sz="2400" i="0" kern="1200" baseline="0" dirty="0">
              <a:latin typeface="Calibri"/>
              <a:ea typeface="Calibri"/>
              <a:cs typeface="Calibri"/>
            </a:endParaRPr>
          </a:p>
          <a:p>
            <a:pPr marL="0" indent="0" algn="l" rtl="0">
              <a:buFont typeface=""/>
              <a:buChar char="•"/>
            </a:pPr>
            <a:r>
              <a:rPr lang="en-US" sz="2400" i="0" kern="1200" baseline="0" dirty="0">
                <a:latin typeface="Calibri"/>
                <a:ea typeface="+mn-ea"/>
                <a:cs typeface="+mn-cs"/>
              </a:rPr>
              <a:t>Comments &amp; observations – confidence, fluency, expression or understanding</a:t>
            </a:r>
            <a:endParaRPr lang="en-US" sz="2400" i="0" kern="1200" baseline="0" dirty="0">
              <a:latin typeface="Calibri"/>
              <a:ea typeface="Calibri"/>
              <a:cs typeface="Calibri"/>
            </a:endParaRPr>
          </a:p>
          <a:p>
            <a:pPr marL="0" indent="0" algn="l" rtl="0">
              <a:buFont typeface=""/>
              <a:buChar char="•"/>
            </a:pPr>
            <a:r>
              <a:rPr lang="en-US" sz="2400" i="0" kern="1200" baseline="0" dirty="0">
                <a:latin typeface="Calibri"/>
                <a:ea typeface="+mn-ea"/>
                <a:cs typeface="+mn-cs"/>
              </a:rPr>
              <a:t>Difficulties or tricky words – anything they found challenging</a:t>
            </a:r>
            <a:endParaRPr lang="en-US" sz="2400" i="0" kern="1200" baseline="0" dirty="0">
              <a:latin typeface="Calibri"/>
              <a:ea typeface="Calibri"/>
              <a:cs typeface="Calibri"/>
            </a:endParaRPr>
          </a:p>
          <a:p>
            <a:pPr marL="0" indent="0" algn="l" rtl="0">
              <a:buFont typeface=""/>
              <a:buChar char="•"/>
            </a:pPr>
            <a:r>
              <a:rPr lang="en-US" sz="2400" i="0" kern="1200" baseline="0" dirty="0">
                <a:latin typeface="Calibri"/>
                <a:ea typeface="+mn-ea"/>
                <a:cs typeface="+mn-cs"/>
              </a:rPr>
              <a:t>Reading progress – pages read or books completed</a:t>
            </a:r>
            <a:endParaRPr lang="en-US" sz="2400" i="0" kern="1200" baseline="0" dirty="0">
              <a:latin typeface="Calibri"/>
              <a:ea typeface="Calibri"/>
              <a:cs typeface="Calibri"/>
            </a:endParaRPr>
          </a:p>
          <a:p>
            <a:pPr marL="0" indent="0" algn="l" rtl="0"/>
            <a:endParaRPr lang="en-GB"/>
          </a:p>
          <a:p>
            <a:pPr marL="0" indent="0" algn="l" rtl="0"/>
            <a:r>
              <a:rPr lang="en-US" sz="2400" i="0" kern="1200" baseline="0" dirty="0">
                <a:latin typeface="Calibri"/>
                <a:ea typeface="+mn-ea"/>
                <a:cs typeface="+mn-cs"/>
              </a:rPr>
              <a:t>This is something that parents record not children. How often and how much detail you record is up to you.  </a:t>
            </a:r>
            <a:endParaRPr lang="en-US" sz="2400" i="0" kern="1200" baseline="0" dirty="0">
              <a:latin typeface="Calibri"/>
              <a:ea typeface="Calibri"/>
              <a:cs typeface="Calibri"/>
            </a:endParaRPr>
          </a:p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7862EC-AD9D-F0EA-FA10-71CC182527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0676" y="208767"/>
            <a:ext cx="33481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4930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79A8AD0-C08E-EEE4-ED34-233022C900A9}"/>
              </a:ext>
            </a:extLst>
          </p:cNvPr>
          <p:cNvSpPr txBox="1"/>
          <p:nvPr/>
        </p:nvSpPr>
        <p:spPr>
          <a:xfrm>
            <a:off x="448849" y="381000"/>
            <a:ext cx="8204547" cy="6093976"/>
          </a:xfrm>
          <a:prstGeom prst="rect">
            <a:avLst/>
          </a:prstGeom>
          <a:solidFill>
            <a:schemeClr val="bg1"/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>
                <a:latin typeface="Calibri"/>
              </a:rPr>
              <a:t>We will</a:t>
            </a:r>
            <a:r>
              <a:rPr lang="en-GB" sz="2400" kern="1200">
                <a:latin typeface="Calibri"/>
                <a:ea typeface="+mn-ea"/>
                <a:cs typeface="+mn-cs"/>
              </a:rPr>
              <a:t> use </a:t>
            </a:r>
            <a:r>
              <a:rPr lang="en-GB" sz="2400" kern="1200" err="1">
                <a:latin typeface="Calibri"/>
                <a:ea typeface="+mn-ea"/>
                <a:cs typeface="+mn-cs"/>
              </a:rPr>
              <a:t>Pageticker</a:t>
            </a:r>
            <a:r>
              <a:rPr lang="en-GB" sz="2400" kern="1200">
                <a:latin typeface="Calibri"/>
                <a:ea typeface="+mn-ea"/>
                <a:cs typeface="+mn-cs"/>
              </a:rPr>
              <a:t> alongside our reading assessments to build a fuller picture of your child as a reader.</a:t>
            </a:r>
          </a:p>
          <a:p>
            <a:pPr marL="0" algn="l" rtl="0"/>
            <a:endParaRPr lang="en-GB"/>
          </a:p>
          <a:p>
            <a:pPr marL="0" algn="l" rtl="0"/>
            <a:r>
              <a:rPr lang="en-GB" sz="2400" kern="1200">
                <a:latin typeface="Calibri"/>
                <a:ea typeface="+mn-ea"/>
                <a:cs typeface="+mn-cs"/>
              </a:rPr>
              <a:t>We will use it to:</a:t>
            </a:r>
            <a:endParaRPr lang="en-GB" sz="2400" kern="1200">
              <a:latin typeface="Calibri"/>
              <a:ea typeface="Calibri"/>
              <a:cs typeface="Calibri"/>
            </a:endParaRPr>
          </a:p>
          <a:p>
            <a:pPr marL="0" algn="l" rtl="0">
              <a:buFont typeface="Arial"/>
              <a:buChar char="•"/>
            </a:pPr>
            <a:r>
              <a:rPr lang="en-GB" sz="2400" kern="1200">
                <a:latin typeface="Calibri"/>
                <a:ea typeface="+mn-ea"/>
                <a:cs typeface="+mn-cs"/>
              </a:rPr>
              <a:t>Monitor reading progress between home and school</a:t>
            </a:r>
            <a:endParaRPr lang="en-GB" sz="2400" kern="1200">
              <a:latin typeface="Calibri"/>
              <a:ea typeface="Calibri"/>
              <a:cs typeface="Calibri"/>
            </a:endParaRPr>
          </a:p>
          <a:p>
            <a:pPr marL="0" algn="l" rtl="0">
              <a:buFont typeface="Arial"/>
              <a:buChar char="•"/>
            </a:pPr>
            <a:r>
              <a:rPr lang="en-GB" sz="2400" kern="1200">
                <a:latin typeface="Calibri"/>
                <a:ea typeface="+mn-ea"/>
                <a:cs typeface="+mn-cs"/>
              </a:rPr>
              <a:t>Record the Little Wandle books lent to your child as part of their reading progression</a:t>
            </a:r>
            <a:endParaRPr lang="en-GB" sz="2400" kern="1200">
              <a:latin typeface="Calibri"/>
              <a:ea typeface="Calibri"/>
              <a:cs typeface="Calibri"/>
            </a:endParaRPr>
          </a:p>
          <a:p>
            <a:pPr marL="0" algn="l" rtl="0">
              <a:buFont typeface="Arial"/>
              <a:buChar char="•"/>
            </a:pPr>
            <a:r>
              <a:rPr lang="en-GB" sz="2400" kern="1200">
                <a:latin typeface="Calibri"/>
                <a:ea typeface="+mn-ea"/>
                <a:cs typeface="+mn-cs"/>
              </a:rPr>
              <a:t>Identify children who may need extra support or encouragement</a:t>
            </a:r>
            <a:endParaRPr lang="en-GB" sz="2400" kern="1200">
              <a:latin typeface="Calibri"/>
              <a:ea typeface="Calibri"/>
              <a:cs typeface="Calibri"/>
            </a:endParaRPr>
          </a:p>
          <a:p>
            <a:pPr marL="0" algn="l" rtl="0">
              <a:buFont typeface="Arial"/>
              <a:buChar char="•"/>
            </a:pPr>
            <a:r>
              <a:rPr lang="en-GB" sz="2400" kern="1200">
                <a:latin typeface="Calibri"/>
                <a:ea typeface="+mn-ea"/>
                <a:cs typeface="+mn-cs"/>
              </a:rPr>
              <a:t>Understand reading interests, confidence and challenges</a:t>
            </a:r>
            <a:endParaRPr lang="en-GB" sz="2400" kern="1200">
              <a:latin typeface="Calibri"/>
              <a:ea typeface="Calibri"/>
              <a:cs typeface="Calibri"/>
            </a:endParaRPr>
          </a:p>
          <a:p>
            <a:pPr marL="0" algn="l" rtl="0">
              <a:buFont typeface="Arial"/>
              <a:buChar char="•"/>
            </a:pPr>
            <a:r>
              <a:rPr lang="en-GB" sz="2400" kern="1200">
                <a:latin typeface="Calibri"/>
                <a:ea typeface="+mn-ea"/>
                <a:cs typeface="+mn-cs"/>
              </a:rPr>
              <a:t>Celebrate reading achievements. </a:t>
            </a:r>
            <a:endParaRPr lang="en-GB" sz="2400" kern="1200">
              <a:latin typeface="Calibri"/>
              <a:ea typeface="Calibri"/>
              <a:cs typeface="Calibri"/>
            </a:endParaRPr>
          </a:p>
          <a:p>
            <a:pPr marL="0" algn="l" rtl="0">
              <a:buFont typeface="Arial"/>
              <a:buChar char="•"/>
            </a:pPr>
            <a:r>
              <a:rPr lang="en-GB" sz="2400" kern="1200">
                <a:latin typeface="Calibri"/>
                <a:ea typeface="+mn-ea"/>
                <a:cs typeface="+mn-cs"/>
              </a:rPr>
              <a:t>Help inform the books, support and next steps that are appropriate for each child.</a:t>
            </a:r>
            <a:endParaRPr lang="en-GB" sz="2400" kern="1200">
              <a:latin typeface="Calibri"/>
              <a:ea typeface="Calibri"/>
              <a:cs typeface="Calibri"/>
            </a:endParaRPr>
          </a:p>
          <a:p>
            <a:pPr marL="0" algn="l" rtl="0">
              <a:buFont typeface="Arial"/>
              <a:buChar char="•"/>
            </a:pPr>
            <a:endParaRPr lang="en-GB"/>
          </a:p>
          <a:p>
            <a:pPr marL="0" algn="l" rtl="0"/>
            <a:r>
              <a:rPr lang="en-GB" sz="2400" kern="1200">
                <a:latin typeface="Calibri"/>
                <a:ea typeface="+mn-ea"/>
                <a:cs typeface="+mn-cs"/>
              </a:rPr>
              <a:t>If you haven’t already activated your account, your password will have expired so a new letter will be given to you. </a:t>
            </a:r>
            <a:endParaRPr lang="en-GB" sz="2400" kern="1200">
              <a:latin typeface="Calibri"/>
              <a:ea typeface="Calibri"/>
              <a:cs typeface="Calibri"/>
            </a:endParaRPr>
          </a:p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5465CB-7A31-1489-854F-AB9053096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53588" y="0"/>
            <a:ext cx="33398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9141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00210-890D-4527-9314-4AD05BA1A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3404" y="776134"/>
            <a:ext cx="4085191" cy="1752599"/>
          </a:xfrm>
        </p:spPr>
        <p:txBody>
          <a:bodyPr>
            <a:noAutofit/>
          </a:bodyPr>
          <a:lstStyle/>
          <a:p>
            <a:r>
              <a:rPr lang="en-GB" sz="8800">
                <a:solidFill>
                  <a:schemeClr val="tx1"/>
                </a:solidFill>
                <a:latin typeface="Arial Rounded MT Bold"/>
                <a:ea typeface="PBCoffeeCake" panose="02000603000000000000" pitchFamily="2" charset="0"/>
              </a:rPr>
              <a:t>Writing</a:t>
            </a:r>
            <a:endParaRPr lang="en-GB" sz="8800">
              <a:solidFill>
                <a:schemeClr val="tx1"/>
              </a:solidFill>
              <a:latin typeface="Arial Rounded MT Bold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9CB5A3-8B40-4751-B94F-F599CDB3CB21}"/>
              </a:ext>
            </a:extLst>
          </p:cNvPr>
          <p:cNvSpPr txBox="1"/>
          <p:nvPr/>
        </p:nvSpPr>
        <p:spPr>
          <a:xfrm>
            <a:off x="1607847" y="2528733"/>
            <a:ext cx="694053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 Rounded MT Bold" panose="020F0704030504030204" pitchFamily="34" charset="0"/>
                <a:ea typeface="PBCoffeeCake" panose="02000603000000000000" pitchFamily="2" charset="0"/>
              </a:rPr>
              <a:t>Quality text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 Rounded MT Bold" panose="020F0704030504030204" pitchFamily="34" charset="0"/>
                <a:ea typeface="PBCoffeeCake" panose="02000603000000000000" pitchFamily="2" charset="0"/>
              </a:rPr>
              <a:t>Writing for a purpose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 Rounded MT Bold" panose="020F0704030504030204" pitchFamily="34" charset="0"/>
                <a:ea typeface="PBCoffeeCake" panose="02000603000000000000" pitchFamily="2" charset="0"/>
              </a:rPr>
              <a:t>Model shared writing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 Rounded MT Bold" panose="020F0704030504030204" pitchFamily="34" charset="0"/>
                <a:ea typeface="PBCoffeeCake" panose="02000603000000000000" pitchFamily="2" charset="0"/>
              </a:rPr>
              <a:t>Re-read own writing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 Rounded MT Bold" panose="020F0704030504030204" pitchFamily="34" charset="0"/>
                <a:ea typeface="PBCoffeeCake" panose="02000603000000000000" pitchFamily="2" charset="0"/>
              </a:rPr>
              <a:t>Letter formation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 Rounded MT Bold" panose="020F0704030504030204" pitchFamily="34" charset="0"/>
                <a:ea typeface="PBCoffeeCake" panose="02000603000000000000" pitchFamily="2" charset="0"/>
              </a:rPr>
              <a:t>Grammar and spelling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 Rounded MT Bold" panose="020F0704030504030204" pitchFamily="34" charset="0"/>
                <a:ea typeface="PBCoffeeCake" panose="02000603000000000000" pitchFamily="2" charset="0"/>
              </a:rPr>
              <a:t>Sentence structure</a:t>
            </a:r>
            <a:endParaRPr lang="en-GB" sz="3200">
              <a:latin typeface="PBCoffeeCake" panose="02000603000000000000" pitchFamily="2" charset="0"/>
              <a:ea typeface="PBCoffeeCake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2619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00210-890D-4527-9314-4AD05BA1A6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3404" y="776134"/>
            <a:ext cx="4085191" cy="1752599"/>
          </a:xfrm>
        </p:spPr>
        <p:txBody>
          <a:bodyPr>
            <a:noAutofit/>
          </a:bodyPr>
          <a:lstStyle/>
          <a:p>
            <a:r>
              <a:rPr lang="en-GB" sz="8800">
                <a:solidFill>
                  <a:schemeClr val="tx1"/>
                </a:solidFill>
                <a:latin typeface="Arial Rounded MT Bold"/>
                <a:ea typeface="PBCoffeeCake" panose="02000603000000000000" pitchFamily="2" charset="0"/>
              </a:rPr>
              <a:t>Writing</a:t>
            </a:r>
            <a:endParaRPr lang="en-GB" sz="8800">
              <a:solidFill>
                <a:schemeClr val="tx1"/>
              </a:solidFill>
              <a:latin typeface="Arial Rounded MT Bold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69CB5A3-8B40-4751-B94F-F599CDB3CB21}"/>
              </a:ext>
            </a:extLst>
          </p:cNvPr>
          <p:cNvSpPr txBox="1"/>
          <p:nvPr/>
        </p:nvSpPr>
        <p:spPr>
          <a:xfrm>
            <a:off x="1607847" y="2528733"/>
            <a:ext cx="694053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 Rounded MT Bold" panose="020F0704030504030204" pitchFamily="34" charset="0"/>
                <a:ea typeface="PBCoffeeCake" panose="02000603000000000000" pitchFamily="2" charset="0"/>
              </a:rPr>
              <a:t>Quality text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 Rounded MT Bold" panose="020F0704030504030204" pitchFamily="34" charset="0"/>
                <a:ea typeface="PBCoffeeCake" panose="02000603000000000000" pitchFamily="2" charset="0"/>
              </a:rPr>
              <a:t>Writing for a purpose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 Rounded MT Bold" panose="020F0704030504030204" pitchFamily="34" charset="0"/>
                <a:ea typeface="PBCoffeeCake" panose="02000603000000000000" pitchFamily="2" charset="0"/>
              </a:rPr>
              <a:t>Model shared writing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 Rounded MT Bold" panose="020F0704030504030204" pitchFamily="34" charset="0"/>
                <a:ea typeface="PBCoffeeCake" panose="02000603000000000000" pitchFamily="2" charset="0"/>
              </a:rPr>
              <a:t>Re-read own writing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 Rounded MT Bold" panose="020F0704030504030204" pitchFamily="34" charset="0"/>
                <a:ea typeface="PBCoffeeCake" panose="02000603000000000000" pitchFamily="2" charset="0"/>
              </a:rPr>
              <a:t>Letter formation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 Rounded MT Bold" panose="020F0704030504030204" pitchFamily="34" charset="0"/>
                <a:ea typeface="PBCoffeeCake" panose="02000603000000000000" pitchFamily="2" charset="0"/>
              </a:rPr>
              <a:t>Grammar and spelling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>
                <a:latin typeface="Arial Rounded MT Bold" panose="020F0704030504030204" pitchFamily="34" charset="0"/>
                <a:ea typeface="PBCoffeeCake" panose="02000603000000000000" pitchFamily="2" charset="0"/>
              </a:rPr>
              <a:t>Sentence structure</a:t>
            </a:r>
            <a:endParaRPr lang="en-GB" sz="3200">
              <a:latin typeface="PBCoffeeCake" panose="02000603000000000000" pitchFamily="2" charset="0"/>
              <a:ea typeface="PBCoffeeCake" panose="02000603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17BD17-F00E-B9A0-6DA4-2390224037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3663"/>
            <a:ext cx="12192000" cy="6865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1883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22614" y="1110343"/>
            <a:ext cx="966651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Arial Rounded MT Bold" panose="020F0704030504030204" pitchFamily="34" charset="0"/>
              </a:rPr>
              <a:t>SPAG KS2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448E45A8-6673-4EEF-B74A-F05B4C3F52E8}"/>
              </a:ext>
            </a:extLst>
          </p:cNvPr>
          <p:cNvSpPr txBox="1">
            <a:spLocks/>
          </p:cNvSpPr>
          <p:nvPr/>
        </p:nvSpPr>
        <p:spPr>
          <a:xfrm>
            <a:off x="1524000" y="2579914"/>
            <a:ext cx="9144000" cy="336368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>
                <a:solidFill>
                  <a:srgbClr val="FF0000"/>
                </a:solidFill>
                <a:latin typeface="Arial Rounded MT Bold" panose="020F0704030504030204" pitchFamily="34" charset="0"/>
                <a:ea typeface="PBCoffeeCake" panose="02000603000000000000" pitchFamily="2" charset="0"/>
              </a:rPr>
              <a:t>S </a:t>
            </a:r>
            <a:r>
              <a:rPr lang="en-GB" sz="28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is for spelling</a:t>
            </a:r>
            <a:endParaRPr lang="en-GB" sz="2800" dirty="0">
              <a:solidFill>
                <a:srgbClr val="FF0000"/>
              </a:solidFill>
              <a:latin typeface="Arial Rounded MT Bold" panose="020F0704030504030204" pitchFamily="34" charset="0"/>
              <a:ea typeface="PBCoffeeCake" panose="02000603000000000000" pitchFamily="2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 Rounded MT Bold" panose="020F0704030504030204" pitchFamily="34" charset="0"/>
                <a:ea typeface="PBCoffeeCake" panose="02000603000000000000" pitchFamily="2" charset="0"/>
              </a:rPr>
              <a:t>P </a:t>
            </a:r>
            <a:r>
              <a:rPr lang="en-GB" sz="28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is for punctuation </a:t>
            </a:r>
          </a:p>
          <a:p>
            <a:pPr marL="0" indent="0" algn="ctr">
              <a:buNone/>
            </a:pPr>
            <a:r>
              <a:rPr lang="en-GB" sz="39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. A ? ! , “ ” ‘ ( ) -</a:t>
            </a:r>
            <a:endParaRPr lang="en-GB" sz="2800" dirty="0">
              <a:solidFill>
                <a:srgbClr val="FF0000"/>
              </a:solidFill>
              <a:latin typeface="Arial Rounded MT Bold" panose="020F0704030504030204" pitchFamily="34" charset="0"/>
              <a:ea typeface="PBCoffeeCake" panose="02000603000000000000" pitchFamily="2" charset="0"/>
            </a:endParaRPr>
          </a:p>
          <a:p>
            <a:r>
              <a:rPr lang="en-GB" sz="2800" dirty="0">
                <a:solidFill>
                  <a:srgbClr val="FF0000"/>
                </a:solidFill>
                <a:latin typeface="Arial Rounded MT Bold" panose="020F0704030504030204" pitchFamily="34" charset="0"/>
                <a:ea typeface="PBCoffeeCake" panose="02000603000000000000" pitchFamily="2" charset="0"/>
              </a:rPr>
              <a:t>G </a:t>
            </a:r>
            <a:r>
              <a:rPr lang="en-GB" sz="2800" dirty="0">
                <a:latin typeface="Arial Rounded MT Bold" panose="020F0704030504030204" pitchFamily="34" charset="0"/>
                <a:ea typeface="PBCoffeeCake" panose="02000603000000000000" pitchFamily="2" charset="0"/>
              </a:rPr>
              <a:t>is for grammar- word classes (nouns, verbs, adjectives, adverbs, parenthesis, relative clauses)</a:t>
            </a:r>
            <a:endParaRPr lang="en-GB" sz="2800" dirty="0">
              <a:solidFill>
                <a:srgbClr val="FF0000"/>
              </a:solidFill>
              <a:latin typeface="Arial Rounded MT Bold" panose="020F0704030504030204" pitchFamily="34" charset="0"/>
              <a:ea typeface="PBCoffeeCake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2454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830509" y="2060848"/>
            <a:ext cx="10695964" cy="4032448"/>
          </a:xfrm>
        </p:spPr>
        <p:txBody>
          <a:bodyPr>
            <a:normAutofit fontScale="25000" lnSpcReduction="20000"/>
          </a:bodyPr>
          <a:lstStyle/>
          <a:p>
            <a:pPr>
              <a:buFont typeface="Arial" charset="0"/>
              <a:buChar char="•"/>
            </a:pPr>
            <a:endParaRPr lang="en-GB" sz="8000" b="1" dirty="0">
              <a:latin typeface="Arial Rounded MT Bold" panose="020F0704030504030204" pitchFamily="34" charset="0"/>
            </a:endParaRPr>
          </a:p>
          <a:p>
            <a:r>
              <a:rPr lang="en-GB" sz="8000" dirty="0">
                <a:latin typeface="Arial Rounded MT Bold" panose="020F0704030504030204" pitchFamily="34" charset="0"/>
              </a:rPr>
              <a:t>Reading for enjoyment - children reading, children reading out loud and children hearing an adult read</a:t>
            </a:r>
          </a:p>
          <a:p>
            <a:pPr>
              <a:buFont typeface="Arial" charset="0"/>
              <a:buChar char="•"/>
            </a:pPr>
            <a:r>
              <a:rPr lang="en-GB" sz="8000" b="1" dirty="0">
                <a:latin typeface="Arial Rounded MT Bold" panose="020F0704030504030204" pitchFamily="34" charset="0"/>
              </a:rPr>
              <a:t>Regular reading with discussion - ask questions about what your child is reading</a:t>
            </a:r>
          </a:p>
          <a:p>
            <a:pPr>
              <a:buFont typeface="Arial" charset="0"/>
              <a:buChar char="•"/>
            </a:pPr>
            <a:r>
              <a:rPr lang="en-GB" sz="8000" b="1" dirty="0">
                <a:latin typeface="Arial Rounded MT Bold" panose="020F0704030504030204" pitchFamily="34" charset="0"/>
              </a:rPr>
              <a:t>Discuss vocabulary </a:t>
            </a:r>
          </a:p>
          <a:p>
            <a:pPr>
              <a:buFont typeface="Arial" charset="0"/>
              <a:buChar char="•"/>
            </a:pPr>
            <a:r>
              <a:rPr lang="en-GB" sz="8000" b="1" dirty="0">
                <a:latin typeface="Arial Rounded MT Bold" panose="020F0704030504030204" pitchFamily="34" charset="0"/>
              </a:rPr>
              <a:t>Encourage reading a range of genres </a:t>
            </a:r>
            <a:r>
              <a:rPr lang="en-GB" sz="8000" b="1" dirty="0" err="1">
                <a:latin typeface="Arial Rounded MT Bold" panose="020F0704030504030204" pitchFamily="34" charset="0"/>
              </a:rPr>
              <a:t>eg.</a:t>
            </a:r>
            <a:r>
              <a:rPr lang="en-GB" sz="8000" b="1" dirty="0">
                <a:latin typeface="Arial Rounded MT Bold" panose="020F0704030504030204" pitchFamily="34" charset="0"/>
              </a:rPr>
              <a:t> Instruction manuals, newspapers, recipes etc</a:t>
            </a:r>
          </a:p>
          <a:p>
            <a:r>
              <a:rPr lang="en-GB" sz="8000" dirty="0">
                <a:latin typeface="Arial Rounded MT Bold" panose="020F0704030504030204" pitchFamily="34" charset="0"/>
              </a:rPr>
              <a:t>Online spelling games/ making spelling fun- share techniques that have worked, e.g. </a:t>
            </a:r>
            <a:r>
              <a:rPr lang="en-GB" sz="8000" dirty="0" err="1">
                <a:latin typeface="Arial Rounded MT Bold" panose="020F0704030504030204" pitchFamily="34" charset="0"/>
              </a:rPr>
              <a:t>Topmarks</a:t>
            </a:r>
            <a:r>
              <a:rPr lang="en-GB" sz="8000" dirty="0">
                <a:latin typeface="Arial Rounded MT Bold" panose="020F0704030504030204" pitchFamily="34" charset="0"/>
              </a:rPr>
              <a:t> </a:t>
            </a:r>
          </a:p>
          <a:p>
            <a:r>
              <a:rPr lang="en-GB" sz="8000" dirty="0">
                <a:latin typeface="Arial Rounded MT Bold" panose="020F0704030504030204" pitchFamily="34" charset="0"/>
              </a:rPr>
              <a:t>Using spelling words in sentences- applying what they are learning in context </a:t>
            </a:r>
          </a:p>
          <a:p>
            <a:r>
              <a:rPr lang="en-GB" sz="8000" dirty="0">
                <a:latin typeface="Arial Rounded MT Bold" panose="020F0704030504030204" pitchFamily="34" charset="0"/>
              </a:rPr>
              <a:t>Encouraging the use of proper English when speaking at home</a:t>
            </a:r>
          </a:p>
          <a:p>
            <a:endParaRPr lang="en-GB" sz="8000" dirty="0">
              <a:latin typeface="Arial Rounded MT Bold" panose="020F0704030504030204" pitchFamily="34" charset="0"/>
            </a:endParaRPr>
          </a:p>
          <a:p>
            <a:pPr>
              <a:buFont typeface="Arial" charset="0"/>
              <a:buChar char="•"/>
            </a:pPr>
            <a:endParaRPr lang="en-GB" sz="6200" b="1" dirty="0"/>
          </a:p>
          <a:p>
            <a:pPr>
              <a:buFont typeface="Arial" charset="0"/>
              <a:buChar char="•"/>
            </a:pPr>
            <a:endParaRPr lang="en-GB" sz="6200" b="1" dirty="0"/>
          </a:p>
          <a:p>
            <a:pPr marL="0" indent="0">
              <a:buNone/>
            </a:pPr>
            <a:endParaRPr lang="en-GB" sz="6200" b="1" dirty="0"/>
          </a:p>
          <a:p>
            <a:endParaRPr lang="en-GB" sz="6200" b="1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Arial Rounded MT Bold" panose="020F0704030504030204" pitchFamily="34" charset="0"/>
              </a:rPr>
              <a:t>How can you support your child?</a:t>
            </a:r>
          </a:p>
        </p:txBody>
      </p:sp>
    </p:spTree>
    <p:extLst>
      <p:ext uri="{BB962C8B-B14F-4D97-AF65-F5344CB8AC3E}">
        <p14:creationId xmlns:p14="http://schemas.microsoft.com/office/powerpoint/2010/main" val="41012043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199133-2EB7-4B13-BCB5-12228DD4A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 Rounded MT Bold" panose="020F0704030504030204" pitchFamily="34" charset="0"/>
              </a:rPr>
              <a:t>Spellings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C4C1EF-E393-4A9D-926E-2D994C763F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065" y="2301676"/>
            <a:ext cx="5300041" cy="39234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071568C-4F34-4A9E-8E50-359E584432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9906" y="2301676"/>
            <a:ext cx="5681069" cy="3939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9215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745067" y="2428774"/>
            <a:ext cx="4546042" cy="4098412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Arial" charset="0"/>
              <a:buChar char="•"/>
            </a:pPr>
            <a:r>
              <a:rPr lang="en-GB" sz="1800" dirty="0">
                <a:latin typeface="Arial"/>
                <a:cs typeface="Arial"/>
              </a:rPr>
              <a:t>Science</a:t>
            </a:r>
          </a:p>
          <a:p>
            <a:pPr>
              <a:buFont typeface="Arial" charset="0"/>
              <a:buChar char="•"/>
            </a:pPr>
            <a:r>
              <a:rPr lang="en-GB" sz="1800" dirty="0">
                <a:latin typeface="Arial"/>
                <a:cs typeface="Arial"/>
              </a:rPr>
              <a:t>History</a:t>
            </a:r>
          </a:p>
          <a:p>
            <a:pPr>
              <a:buFont typeface="Arial" charset="0"/>
              <a:buChar char="•"/>
            </a:pPr>
            <a:r>
              <a:rPr lang="en-GB" sz="1800" dirty="0">
                <a:latin typeface="Arial"/>
                <a:cs typeface="Arial"/>
              </a:rPr>
              <a:t>Geography</a:t>
            </a:r>
          </a:p>
          <a:p>
            <a:pPr>
              <a:buFont typeface="Arial" charset="0"/>
              <a:buChar char="•"/>
            </a:pPr>
            <a:r>
              <a:rPr lang="en-GB" sz="1800" dirty="0">
                <a:latin typeface="Arial"/>
                <a:cs typeface="Arial"/>
              </a:rPr>
              <a:t>Art</a:t>
            </a:r>
          </a:p>
          <a:p>
            <a:pPr>
              <a:buFont typeface="Arial" charset="0"/>
              <a:buChar char="•"/>
            </a:pPr>
            <a:r>
              <a:rPr lang="en-GB" sz="1800" dirty="0">
                <a:latin typeface="Arial"/>
                <a:cs typeface="Arial"/>
              </a:rPr>
              <a:t>Design and Technology</a:t>
            </a:r>
          </a:p>
          <a:p>
            <a:pPr>
              <a:buFont typeface="Arial" charset="0"/>
              <a:buChar char="•"/>
            </a:pPr>
            <a:r>
              <a:rPr lang="en-GB" sz="1800" dirty="0">
                <a:latin typeface="Arial"/>
                <a:cs typeface="Arial"/>
              </a:rPr>
              <a:t>Computing</a:t>
            </a:r>
          </a:p>
          <a:p>
            <a:pPr>
              <a:buSzPct val="114999"/>
              <a:buFont typeface="Arial,Sans-Serif" charset="0"/>
              <a:buChar char="•"/>
            </a:pPr>
            <a:r>
              <a:rPr lang="en-GB" sz="1800" dirty="0">
                <a:latin typeface="Arial"/>
                <a:cs typeface="Arial"/>
              </a:rPr>
              <a:t>French</a:t>
            </a:r>
            <a:endParaRPr lang="en-US" sz="180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SzPct val="114999"/>
              <a:buFont typeface="Arial,Sans-Serif" charset="0"/>
              <a:buChar char="•"/>
            </a:pPr>
            <a:r>
              <a:rPr lang="en-GB" sz="1800" dirty="0">
                <a:latin typeface="Arial"/>
                <a:cs typeface="Arial"/>
              </a:rPr>
              <a:t>Music</a:t>
            </a:r>
            <a:endParaRPr lang="en-US" sz="1800">
              <a:solidFill>
                <a:srgbClr val="000000"/>
              </a:solidFill>
              <a:latin typeface="Arial"/>
              <a:cs typeface="Arial"/>
            </a:endParaRPr>
          </a:p>
          <a:p>
            <a:pPr>
              <a:buSzPct val="114999"/>
              <a:buFont typeface="Arial,Sans-Serif" charset="0"/>
              <a:buChar char="•"/>
            </a:pPr>
            <a:endParaRPr lang="en-GB" sz="5800">
              <a:latin typeface="Arial Rounded MT Bold" panose="020F0704030504030204" pitchFamily="34" charset="0"/>
            </a:endParaRPr>
          </a:p>
          <a:p>
            <a:pPr>
              <a:buFont typeface="Arial" charset="0"/>
              <a:buChar char="•"/>
            </a:pPr>
            <a:endParaRPr lang="en-GB" sz="6200" b="1">
              <a:latin typeface="Garamond" panose="02020404030301010803"/>
            </a:endParaRPr>
          </a:p>
          <a:p>
            <a:pPr>
              <a:buFont typeface="Arial" charset="0"/>
              <a:buChar char="•"/>
            </a:pPr>
            <a:endParaRPr lang="en-GB" sz="6200" b="1">
              <a:latin typeface="Garamond" panose="02020404030301010803"/>
            </a:endParaRPr>
          </a:p>
          <a:p>
            <a:pPr marL="0" indent="0">
              <a:buNone/>
            </a:pPr>
            <a:endParaRPr lang="en-GB" sz="6200" b="1">
              <a:latin typeface="Garamond" panose="02020404030301010803"/>
            </a:endParaRPr>
          </a:p>
          <a:p>
            <a:endParaRPr lang="en-GB" sz="6200" b="1"/>
          </a:p>
          <a:p>
            <a:endParaRPr lang="en-GB"/>
          </a:p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32794" y="982132"/>
            <a:ext cx="10992673" cy="1303867"/>
          </a:xfrm>
        </p:spPr>
        <p:txBody>
          <a:bodyPr>
            <a:noAutofit/>
          </a:bodyPr>
          <a:lstStyle/>
          <a:p>
            <a:r>
              <a:rPr lang="en-GB" sz="7200">
                <a:solidFill>
                  <a:schemeClr val="tx1"/>
                </a:solidFill>
                <a:latin typeface="Arial Rounded MT Bold"/>
              </a:rPr>
              <a:t>Other areas of learning</a:t>
            </a:r>
          </a:p>
        </p:txBody>
      </p:sp>
      <p:sp>
        <p:nvSpPr>
          <p:cNvPr id="5" name="Text Placeholder 1">
            <a:extLst>
              <a:ext uri="{FF2B5EF4-FFF2-40B4-BE49-F238E27FC236}">
                <a16:creationId xmlns:a16="http://schemas.microsoft.com/office/drawing/2014/main" id="{B0962850-E9DE-4A3C-9E22-B7A58FC90027}"/>
              </a:ext>
            </a:extLst>
          </p:cNvPr>
          <p:cNvSpPr txBox="1">
            <a:spLocks/>
          </p:cNvSpPr>
          <p:nvPr/>
        </p:nvSpPr>
        <p:spPr>
          <a:xfrm>
            <a:off x="6074648" y="2550252"/>
            <a:ext cx="4557935" cy="356832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SzPct val="114999"/>
              <a:buFont typeface="Arial,Sans-Serif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Arial"/>
                <a:cs typeface="Arial"/>
              </a:rPr>
              <a:t>Physical Education</a:t>
            </a:r>
            <a:endParaRPr lang="en-GB" sz="180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SzPct val="114999"/>
              <a:buFont typeface="Arial,Sans-Serif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Arial"/>
                <a:cs typeface="Arial"/>
              </a:rPr>
              <a:t>Religious Education</a:t>
            </a:r>
            <a:endParaRPr lang="en-GB" sz="180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SzPct val="114999"/>
              <a:buFont typeface="Arial,Sans-Serif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Arial"/>
                <a:cs typeface="Arial"/>
              </a:rPr>
              <a:t>Relationship Health Education (RHE) </a:t>
            </a:r>
            <a:endParaRPr lang="en-US" sz="180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SzPct val="114999"/>
              <a:buFont typeface="Arial,Sans-Serif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Arial"/>
                <a:cs typeface="Arial"/>
              </a:rPr>
              <a:t>Personal, Social, Health and Economic (PSHE)</a:t>
            </a:r>
            <a:endParaRPr lang="en-GB" sz="180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SzPct val="114999"/>
              <a:buFont typeface="Arial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Arial"/>
                <a:cs typeface="Arial"/>
              </a:rPr>
              <a:t>KIVA </a:t>
            </a:r>
            <a:endParaRPr lang="en-GB" sz="1800">
              <a:solidFill>
                <a:schemeClr val="tx1"/>
              </a:solidFill>
              <a:latin typeface="Arial"/>
              <a:cs typeface="Arial"/>
            </a:endParaRPr>
          </a:p>
          <a:p>
            <a:pPr>
              <a:buSzPct val="114999"/>
              <a:buFont typeface="Arial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Arial"/>
                <a:cs typeface="Arial"/>
              </a:rPr>
              <a:t>No Outsiders </a:t>
            </a:r>
          </a:p>
          <a:p>
            <a:pPr>
              <a:buSzPct val="114999"/>
              <a:buFont typeface="Arial" charset="0"/>
              <a:buChar char="•"/>
            </a:pPr>
            <a:r>
              <a:rPr lang="en-GB" sz="1800" dirty="0">
                <a:solidFill>
                  <a:schemeClr val="tx1"/>
                </a:solidFill>
                <a:latin typeface="Arial"/>
                <a:cs typeface="Arial"/>
              </a:rPr>
              <a:t>Art of Brilliance </a:t>
            </a:r>
          </a:p>
          <a:p>
            <a:pPr>
              <a:buSzPct val="114999"/>
              <a:buFont typeface="Arial" charset="0"/>
              <a:buChar char="•"/>
            </a:pPr>
            <a:endParaRPr lang="en-GB">
              <a:solidFill>
                <a:srgbClr val="0070C0"/>
              </a:solidFill>
              <a:latin typeface="Arial Rounded MT Bold" panose="020F0704030504030204" pitchFamily="34" charset="0"/>
            </a:endParaRPr>
          </a:p>
          <a:p>
            <a:pPr marL="0" indent="0">
              <a:buSzPct val="114999"/>
              <a:buNone/>
            </a:pPr>
            <a:endParaRPr lang="en-GB" dirty="0">
              <a:latin typeface="Arial Rounded MT Bold" panose="020F0704030504030204" pitchFamily="34" charset="0"/>
            </a:endParaRPr>
          </a:p>
          <a:p>
            <a:pPr>
              <a:buFont typeface="Arial" charset="0"/>
              <a:buChar char="•"/>
            </a:pPr>
            <a:endParaRPr lang="en-GB" sz="5800">
              <a:latin typeface="Arial Rounded MT Bold" panose="020F0704030504030204" pitchFamily="34" charset="0"/>
            </a:endParaRPr>
          </a:p>
          <a:p>
            <a:pPr>
              <a:buFont typeface="Arial" charset="0"/>
              <a:buChar char="•"/>
            </a:pPr>
            <a:endParaRPr lang="en-GB" sz="6200" b="1"/>
          </a:p>
          <a:p>
            <a:pPr>
              <a:buFont typeface="Arial" charset="0"/>
              <a:buChar char="•"/>
            </a:pPr>
            <a:endParaRPr lang="en-GB" sz="6200" b="1"/>
          </a:p>
          <a:p>
            <a:pPr marL="0" indent="0">
              <a:buNone/>
            </a:pPr>
            <a:endParaRPr lang="en-GB" sz="6200" b="1"/>
          </a:p>
          <a:p>
            <a:endParaRPr lang="en-GB" sz="6200" b="1"/>
          </a:p>
          <a:p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6591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20C10B-6ED8-C94F-A939-17BD919F3C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16F1A1B1-D72D-4219-AE30-3EDB2FD2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01FE7BE-30C9-47E1-AA23-7FC5DE0C9D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58256DDC-2B46-4CBD-98CD-4843A1D36C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AB299BC9-AA13-472C-B2CB-8B1A49F1D1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CCEA125A-C8E0-43E9-A034-878F58FA98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BC268254-A470-41D9-884E-9DE377E94B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515E4923-1840-5FE3-C7A6-876F4132B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564" y="982132"/>
            <a:ext cx="4667015" cy="130386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>
                <a:latin typeface="Arial Rounded MT Bold"/>
              </a:rPr>
              <a:t>Zones of Regulation</a:t>
            </a:r>
            <a:endParaRPr lang="en-US"/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F510FDE-DE95-4B70-9D1C-7214BFCC3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92391" y="2400639"/>
            <a:ext cx="402336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CF995A2-DD52-8FBE-0F55-257ACE8AF7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385" y="2556932"/>
            <a:ext cx="4673373" cy="3318936"/>
          </a:xfrm>
        </p:spPr>
        <p:txBody>
          <a:bodyPr>
            <a:normAutofit/>
          </a:bodyPr>
          <a:lstStyle/>
          <a:p>
            <a:pPr>
              <a:buFont typeface="Arial" charset="0"/>
              <a:buChar char="•"/>
            </a:pPr>
            <a:endParaRPr lang="en-GB" sz="1800">
              <a:latin typeface="Arial Rounded MT Bold" panose="020F0704030504030204" pitchFamily="34" charset="0"/>
            </a:endParaRPr>
          </a:p>
          <a:p>
            <a:pPr>
              <a:buFont typeface="Arial" charset="0"/>
              <a:buChar char="•"/>
            </a:pPr>
            <a:endParaRPr lang="en-GB" sz="1800" b="1">
              <a:latin typeface="Garamond" panose="02020404030301010803"/>
            </a:endParaRPr>
          </a:p>
          <a:p>
            <a:pPr>
              <a:buFont typeface="Arial" charset="0"/>
              <a:buChar char="•"/>
            </a:pPr>
            <a:endParaRPr lang="en-GB" sz="1800" b="1"/>
          </a:p>
          <a:p>
            <a:pPr marL="0" indent="0">
              <a:buNone/>
            </a:pPr>
            <a:endParaRPr lang="en-GB" sz="1800" b="1"/>
          </a:p>
          <a:p>
            <a:endParaRPr lang="en-GB" sz="1800" b="1"/>
          </a:p>
          <a:p>
            <a:endParaRPr lang="en-GB" sz="1800"/>
          </a:p>
          <a:p>
            <a:endParaRPr lang="en-GB" sz="18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DFA0D2-EE38-27DB-517F-3F0A0A407E5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268" r="4044" b="-1"/>
          <a:stretch>
            <a:fillRect/>
          </a:stretch>
        </p:blipFill>
        <p:spPr>
          <a:xfrm>
            <a:off x="6312185" y="1407083"/>
            <a:ext cx="2254829" cy="182454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77A51E7-C215-E8EF-9DCE-9118DF72197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2311" y="3730718"/>
            <a:ext cx="2254703" cy="169102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A90505E-6719-45A8-824A-724BE024C67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24859" y="1405341"/>
            <a:ext cx="2674481" cy="38083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3127E31-768E-88DF-6E8D-4758C3555FEE}"/>
              </a:ext>
            </a:extLst>
          </p:cNvPr>
          <p:cNvSpPr txBox="1"/>
          <p:nvPr/>
        </p:nvSpPr>
        <p:spPr>
          <a:xfrm>
            <a:off x="1038087" y="2711174"/>
            <a:ext cx="6096000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b="1" i="0" u="none" strike="noStrike" baseline="0">
                <a:solidFill>
                  <a:srgbClr val="000000"/>
                </a:solidFill>
                <a:latin typeface="Arial Rounded MT Bold"/>
                <a:ea typeface="Segoe UI"/>
                <a:cs typeface="Segoe UI"/>
              </a:rPr>
              <a:t>How</a:t>
            </a:r>
            <a:r>
              <a:rPr lang="en-US" sz="1400" b="1">
                <a:solidFill>
                  <a:srgbClr val="000000"/>
                </a:solidFill>
                <a:latin typeface="Arial Rounded MT Bold"/>
                <a:ea typeface="Segoe UI"/>
                <a:cs typeface="Segoe UI"/>
              </a:rPr>
              <a:t> we can work together:</a:t>
            </a:r>
            <a:endParaRPr lang="en-US" sz="1400" b="1" i="0">
              <a:solidFill>
                <a:srgbClr val="000000"/>
              </a:solidFill>
              <a:latin typeface="Arial Rounded MT Bold"/>
              <a:ea typeface="Segoe UI"/>
              <a:cs typeface="Segoe UI"/>
            </a:endParaRPr>
          </a:p>
          <a:p>
            <a:endParaRPr lang="en-US" sz="1400" b="1">
              <a:solidFill>
                <a:srgbClr val="000000"/>
              </a:solidFill>
              <a:latin typeface="Arial Rounded MT Bold"/>
              <a:ea typeface="Segoe UI"/>
              <a:cs typeface="Segoe UI"/>
            </a:endParaRPr>
          </a:p>
          <a:p>
            <a:pPr algn="l"/>
            <a:r>
              <a:rPr lang="en-US" sz="1400" b="1" i="0" u="none" strike="noStrike" baseline="0">
                <a:solidFill>
                  <a:srgbClr val="000000"/>
                </a:solidFill>
                <a:latin typeface="Arial Rounded MT Bold"/>
                <a:ea typeface="Segoe UI"/>
                <a:cs typeface="Segoe UI"/>
              </a:rPr>
              <a:t>• Name emotions and validate feelings</a:t>
            </a:r>
            <a:r>
              <a:rPr lang="en-US" sz="1400" b="1" i="0">
                <a:solidFill>
                  <a:srgbClr val="000000"/>
                </a:solidFill>
                <a:latin typeface="Arial Rounded MT Bold"/>
                <a:ea typeface="Segoe UI"/>
                <a:cs typeface="Segoe UI"/>
              </a:rPr>
              <a:t>​</a:t>
            </a:r>
          </a:p>
          <a:p>
            <a:endParaRPr lang="en-US" sz="1400" b="1">
              <a:solidFill>
                <a:srgbClr val="000000"/>
              </a:solidFill>
              <a:latin typeface="Arial Rounded MT Bold"/>
              <a:ea typeface="Segoe UI"/>
              <a:cs typeface="Segoe UI"/>
            </a:endParaRPr>
          </a:p>
          <a:p>
            <a:pPr algn="l" rtl="0"/>
            <a:r>
              <a:rPr lang="en-US" sz="1400" b="1" i="0" u="none" strike="noStrike" baseline="0">
                <a:solidFill>
                  <a:srgbClr val="000000"/>
                </a:solidFill>
                <a:latin typeface="Arial Rounded MT Bold"/>
                <a:ea typeface="Segoe UI"/>
                <a:cs typeface="Segoe UI"/>
              </a:rPr>
              <a:t>• Discuss which zone your child may be in</a:t>
            </a:r>
            <a:r>
              <a:rPr lang="en-US" sz="1400" b="1" i="0">
                <a:solidFill>
                  <a:srgbClr val="000000"/>
                </a:solidFill>
                <a:latin typeface="Arial Rounded MT Bold"/>
                <a:ea typeface="Segoe UI"/>
                <a:cs typeface="Segoe UI"/>
              </a:rPr>
              <a:t>​</a:t>
            </a:r>
          </a:p>
          <a:p>
            <a:endParaRPr lang="en-US" sz="1400" b="1">
              <a:solidFill>
                <a:srgbClr val="000000"/>
              </a:solidFill>
              <a:latin typeface="Arial Rounded MT Bold"/>
              <a:ea typeface="Segoe UI"/>
              <a:cs typeface="Segoe UI"/>
            </a:endParaRPr>
          </a:p>
          <a:p>
            <a:r>
              <a:rPr lang="en-US" sz="1400" b="1" i="0" u="none" strike="noStrike" baseline="0">
                <a:solidFill>
                  <a:srgbClr val="000000"/>
                </a:solidFill>
                <a:latin typeface="Arial Rounded MT Bold"/>
                <a:ea typeface="Segoe UI"/>
                <a:cs typeface="Segoe UI"/>
              </a:rPr>
              <a:t>• </a:t>
            </a:r>
            <a:r>
              <a:rPr lang="en-US" sz="1400" b="1">
                <a:solidFill>
                  <a:srgbClr val="000000"/>
                </a:solidFill>
                <a:latin typeface="Arial Rounded MT Bold"/>
                <a:ea typeface="Segoe UI"/>
                <a:cs typeface="Segoe UI"/>
              </a:rPr>
              <a:t>Practice</a:t>
            </a:r>
            <a:r>
              <a:rPr lang="en-US" sz="1400" b="1" i="0" u="none" strike="noStrike" baseline="0">
                <a:solidFill>
                  <a:srgbClr val="000000"/>
                </a:solidFill>
                <a:latin typeface="Arial Rounded MT Bold"/>
                <a:ea typeface="Segoe UI"/>
                <a:cs typeface="Segoe UI"/>
              </a:rPr>
              <a:t> calming and </a:t>
            </a:r>
            <a:r>
              <a:rPr lang="en-US" sz="1400" b="1">
                <a:solidFill>
                  <a:srgbClr val="000000"/>
                </a:solidFill>
                <a:latin typeface="Arial Rounded MT Bold"/>
                <a:ea typeface="Segoe UI"/>
                <a:cs typeface="Segoe UI"/>
              </a:rPr>
              <a:t>self-regulation strategies</a:t>
            </a:r>
            <a:r>
              <a:rPr lang="en-US" sz="1400" b="1" i="0">
                <a:solidFill>
                  <a:srgbClr val="000000"/>
                </a:solidFill>
                <a:latin typeface="Arial Rounded MT Bold"/>
                <a:ea typeface="Segoe UI"/>
                <a:cs typeface="Segoe UI"/>
              </a:rPr>
              <a:t>​</a:t>
            </a:r>
          </a:p>
          <a:p>
            <a:endParaRPr lang="en-US" sz="1400" b="1">
              <a:solidFill>
                <a:srgbClr val="000000"/>
              </a:solidFill>
              <a:latin typeface="Arial Rounded MT Bold"/>
              <a:ea typeface="Segoe UI"/>
              <a:cs typeface="Segoe UI"/>
            </a:endParaRPr>
          </a:p>
          <a:p>
            <a:r>
              <a:rPr lang="en-US" sz="1400" b="1" i="0" u="none" strike="noStrike" baseline="0">
                <a:solidFill>
                  <a:srgbClr val="000000"/>
                </a:solidFill>
                <a:latin typeface="Arial Rounded MT Bold"/>
                <a:ea typeface="Segoe UI"/>
                <a:cs typeface="Segoe UI"/>
              </a:rPr>
              <a:t>• Use a common language at home </a:t>
            </a:r>
            <a:r>
              <a:rPr lang="en-US" sz="1400" b="1">
                <a:solidFill>
                  <a:srgbClr val="000000"/>
                </a:solidFill>
                <a:latin typeface="Arial Rounded MT Bold"/>
                <a:ea typeface="Segoe UI"/>
                <a:cs typeface="Segoe UI"/>
              </a:rPr>
              <a:t>and school</a:t>
            </a:r>
            <a:r>
              <a:rPr lang="en-US" sz="1400" b="1" i="0">
                <a:solidFill>
                  <a:srgbClr val="000000"/>
                </a:solidFill>
                <a:latin typeface="Arial Rounded MT Bold"/>
                <a:ea typeface="Segoe UI"/>
                <a:cs typeface="Segoe UI"/>
              </a:rPr>
              <a:t>​</a:t>
            </a: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5261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D5FE4D2-6919-DBC7-D63B-6641E32FAC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7E61F402-3445-458A-9A2B-D28FD28839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673C096-95AE-4644-B76C-1DF1B667D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77A91835-418B-4867-87D7-1376A57F3F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65B511A1-E0EC-49FE-8068-9DA29CD00E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4A61BC5F-ADA4-4DBA-9C6B-E17E0B82EC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1CE6F7D2-ACED-47D2-BEFD-FB26F75374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1D793D7C-5493-7946-43BC-D8BA80096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3660056" cy="1325373"/>
          </a:xfrm>
        </p:spPr>
        <p:txBody>
          <a:bodyPr anchor="b">
            <a:normAutofit/>
          </a:bodyPr>
          <a:lstStyle/>
          <a:p>
            <a:r>
              <a:rPr lang="en-GB" sz="3600">
                <a:solidFill>
                  <a:srgbClr val="262626"/>
                </a:solidFill>
                <a:latin typeface="Arial Rounded MT Bold"/>
              </a:rPr>
              <a:t>Website </a:t>
            </a:r>
            <a:endParaRPr lang="en-US" sz="3600">
              <a:solidFill>
                <a:srgbClr val="262626"/>
              </a:solidFill>
            </a:endParaRP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BE880E9-2B86-4CDB-B5B7-308745CDD1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95401" y="2400639"/>
            <a:ext cx="36600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88858EA-2353-DC89-B079-67AEC65A9C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401" y="2493774"/>
            <a:ext cx="3660057" cy="3382094"/>
          </a:xfrm>
        </p:spPr>
        <p:txBody>
          <a:bodyPr>
            <a:normAutofit/>
          </a:bodyPr>
          <a:lstStyle/>
          <a:p>
            <a:pPr algn="ctr">
              <a:buFont typeface="Arial" charset="0"/>
              <a:buChar char="•"/>
            </a:pPr>
            <a:endParaRPr lang="en-GB" sz="1600">
              <a:solidFill>
                <a:srgbClr val="262626"/>
              </a:solidFill>
              <a:latin typeface="Arial Rounded MT Bold" panose="020F0704030504030204" pitchFamily="34" charset="0"/>
            </a:endParaRPr>
          </a:p>
          <a:p>
            <a:pPr algn="ctr">
              <a:buFont typeface="Arial" charset="0"/>
              <a:buChar char="•"/>
            </a:pPr>
            <a:endParaRPr lang="en-GB" sz="1600" b="1">
              <a:solidFill>
                <a:srgbClr val="262626"/>
              </a:solidFill>
              <a:latin typeface="Garamond" panose="02020404030301010803"/>
            </a:endParaRPr>
          </a:p>
          <a:p>
            <a:pPr algn="ctr">
              <a:buFont typeface="Arial" charset="0"/>
              <a:buChar char="•"/>
            </a:pPr>
            <a:endParaRPr lang="en-GB" sz="1600" b="1">
              <a:solidFill>
                <a:srgbClr val="262626"/>
              </a:solidFill>
            </a:endParaRPr>
          </a:p>
          <a:p>
            <a:pPr marL="0" indent="0" algn="ctr">
              <a:buNone/>
            </a:pPr>
            <a:endParaRPr lang="en-GB" sz="1600" b="1">
              <a:solidFill>
                <a:srgbClr val="262626"/>
              </a:solidFill>
            </a:endParaRPr>
          </a:p>
          <a:p>
            <a:pPr algn="ctr"/>
            <a:endParaRPr lang="en-GB" sz="1600" b="1">
              <a:solidFill>
                <a:srgbClr val="262626"/>
              </a:solidFill>
            </a:endParaRPr>
          </a:p>
          <a:p>
            <a:pPr algn="ctr"/>
            <a:endParaRPr lang="en-GB" sz="1600">
              <a:solidFill>
                <a:srgbClr val="262626"/>
              </a:solidFill>
            </a:endParaRPr>
          </a:p>
          <a:p>
            <a:pPr algn="ctr"/>
            <a:endParaRPr lang="en-GB" sz="1600">
              <a:solidFill>
                <a:srgbClr val="262626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755B631-2782-C917-1429-2A130F7C811A}"/>
              </a:ext>
            </a:extLst>
          </p:cNvPr>
          <p:cNvSpPr txBox="1"/>
          <p:nvPr/>
        </p:nvSpPr>
        <p:spPr>
          <a:xfrm>
            <a:off x="1292087" y="2667000"/>
            <a:ext cx="6096000" cy="184665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28600" indent="-228600">
              <a:buFont typeface="Arial,Sans-Serif"/>
              <a:buChar char="•"/>
            </a:pPr>
            <a:r>
              <a:rPr lang="en-GB" sz="2400">
                <a:solidFill>
                  <a:srgbClr val="262626"/>
                </a:solidFill>
                <a:latin typeface="Arial Rounded MT Bold"/>
                <a:cs typeface="Arial"/>
              </a:rPr>
              <a:t>Curriculum maps </a:t>
            </a:r>
            <a:endParaRPr lang="en-US"/>
          </a:p>
          <a:p>
            <a:pPr marL="228600" indent="-228600">
              <a:buFont typeface="Arial,Sans-Serif"/>
              <a:buChar char="•"/>
            </a:pPr>
            <a:r>
              <a:rPr lang="en-GB" sz="2400">
                <a:solidFill>
                  <a:srgbClr val="262626"/>
                </a:solidFill>
                <a:latin typeface="Arial Rounded MT Bold"/>
                <a:ea typeface="Arial"/>
                <a:cs typeface="Arial"/>
              </a:rPr>
              <a:t>Class page </a:t>
            </a:r>
          </a:p>
          <a:p>
            <a:pPr marL="228600" indent="-228600">
              <a:buFont typeface="Arial,Sans-Serif"/>
              <a:buChar char="•"/>
            </a:pPr>
            <a:r>
              <a:rPr lang="en-GB" sz="2400">
                <a:solidFill>
                  <a:srgbClr val="262626"/>
                </a:solidFill>
                <a:latin typeface="Arial Rounded MT Bold"/>
                <a:ea typeface="Arial"/>
                <a:cs typeface="Arial"/>
              </a:rPr>
              <a:t>Newsletter / Letters </a:t>
            </a:r>
          </a:p>
          <a:p>
            <a:pPr marL="228600" indent="-228600">
              <a:buFont typeface="Arial,Sans-Serif"/>
              <a:buChar char="•"/>
            </a:pPr>
            <a:r>
              <a:rPr lang="en-GB" sz="2400">
                <a:solidFill>
                  <a:srgbClr val="262626"/>
                </a:solidFill>
                <a:latin typeface="Arial Rounded MT Bold"/>
                <a:cs typeface="Arial"/>
              </a:rPr>
              <a:t>Parent Handbook</a:t>
            </a:r>
          </a:p>
          <a:p>
            <a:pPr algn="ctr"/>
            <a:endParaRPr lang="en-GB">
              <a:solidFill>
                <a:srgbClr val="000000"/>
              </a:solidFill>
              <a:latin typeface="Garamond" panose="02020404030301010803"/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0797EE0-240F-A9E7-4368-2EE3FBC4485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87136" y="4179266"/>
            <a:ext cx="2121729" cy="20002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17B6654-3FC7-C0D8-D5A4-81CC9D0C986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7436" t="10023" r="17692" b="9128"/>
          <a:stretch>
            <a:fillRect/>
          </a:stretch>
        </p:blipFill>
        <p:spPr>
          <a:xfrm>
            <a:off x="4552461" y="1178413"/>
            <a:ext cx="6897086" cy="483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7104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55554C9-C5A4-4E3D-A045-47903DD81383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935162" y="658812"/>
            <a:ext cx="8321675" cy="554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5280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Arial Rounded MT Bold"/>
              </a:rPr>
              <a:t>SATs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1331" y="2014194"/>
            <a:ext cx="10578547" cy="392278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>
              <a:latin typeface="Berlin Sans FB" panose="020E0602020502020306" pitchFamily="34" charset="0"/>
            </a:endParaRPr>
          </a:p>
          <a:p>
            <a:pPr algn="ctr">
              <a:buSzPct val="114999"/>
            </a:pPr>
            <a:r>
              <a:rPr lang="en-GB" sz="3200" dirty="0">
                <a:latin typeface="Arial Rounded MT Bold"/>
              </a:rPr>
              <a:t>Monday 10</a:t>
            </a:r>
            <a:r>
              <a:rPr lang="en-GB" sz="3200" baseline="30000" dirty="0">
                <a:latin typeface="Arial Rounded MT Bold"/>
              </a:rPr>
              <a:t>th</a:t>
            </a:r>
            <a:r>
              <a:rPr lang="en-GB" sz="3200" dirty="0">
                <a:latin typeface="Arial Rounded MT Bold"/>
              </a:rPr>
              <a:t> May - </a:t>
            </a:r>
            <a:r>
              <a:rPr lang="en-GB" sz="3200" dirty="0" err="1">
                <a:latin typeface="Arial Rounded MT Bold"/>
              </a:rPr>
              <a:t>SpaG</a:t>
            </a:r>
            <a:endParaRPr lang="en-GB" dirty="0" err="1">
              <a:latin typeface="Garamond"/>
            </a:endParaRPr>
          </a:p>
          <a:p>
            <a:pPr algn="ctr">
              <a:buSzPct val="114999"/>
            </a:pPr>
            <a:r>
              <a:rPr lang="en-GB" sz="3200" dirty="0">
                <a:latin typeface="Arial Rounded MT Bold"/>
              </a:rPr>
              <a:t>Tuesday 11th May - Reading</a:t>
            </a:r>
            <a:endParaRPr lang="en-GB" dirty="0"/>
          </a:p>
          <a:p>
            <a:pPr algn="ctr">
              <a:buSzPct val="114999"/>
            </a:pPr>
            <a:r>
              <a:rPr lang="en-GB" sz="3200" dirty="0">
                <a:latin typeface="Arial Rounded MT Bold"/>
              </a:rPr>
              <a:t>Wednesday 12</a:t>
            </a:r>
            <a:r>
              <a:rPr lang="en-GB" sz="3200" baseline="30000" dirty="0">
                <a:latin typeface="Arial Rounded MT Bold"/>
              </a:rPr>
              <a:t>th </a:t>
            </a:r>
            <a:r>
              <a:rPr lang="en-GB" sz="3200" dirty="0">
                <a:latin typeface="Arial Rounded MT Bold"/>
              </a:rPr>
              <a:t>May – Maths 1&amp;2</a:t>
            </a:r>
            <a:endParaRPr lang="en-GB" dirty="0"/>
          </a:p>
          <a:p>
            <a:pPr algn="ctr">
              <a:buSzPct val="114999"/>
            </a:pPr>
            <a:r>
              <a:rPr lang="en-GB" sz="3200" dirty="0">
                <a:latin typeface="Arial Rounded MT Bold"/>
              </a:rPr>
              <a:t>Thursday 13</a:t>
            </a:r>
            <a:r>
              <a:rPr lang="en-GB" sz="3200" baseline="30000" dirty="0">
                <a:latin typeface="Arial Rounded MT Bold"/>
              </a:rPr>
              <a:t>th</a:t>
            </a:r>
            <a:r>
              <a:rPr lang="en-GB" sz="3200" dirty="0">
                <a:latin typeface="Arial Rounded MT Bold"/>
              </a:rPr>
              <a:t> May – Maths 3</a:t>
            </a:r>
            <a:endParaRPr lang="en-GB" dirty="0"/>
          </a:p>
          <a:p>
            <a:pPr>
              <a:buSzPct val="114999"/>
            </a:pPr>
            <a:endParaRPr lang="en-GB" dirty="0">
              <a:latin typeface="Arial Rounded MT Bold" panose="020F0704030504030204" pitchFamily="34" charset="0"/>
            </a:endParaRPr>
          </a:p>
          <a:p>
            <a:pPr marL="0" indent="0" fontAlgn="t">
              <a:buNone/>
            </a:pPr>
            <a:endParaRPr lang="en-GB">
              <a:latin typeface="Arial Rounded MT Bold" panose="020F0704030504030204" pitchFamily="34" charset="0"/>
            </a:endParaRPr>
          </a:p>
          <a:p>
            <a:pPr marL="0" indent="0" fontAlgn="t">
              <a:buNone/>
            </a:pP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1853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020866A-D7C9-4586-9F93-821B3945159E}"/>
              </a:ext>
            </a:extLst>
          </p:cNvPr>
          <p:cNvSpPr txBox="1"/>
          <p:nvPr/>
        </p:nvSpPr>
        <p:spPr>
          <a:xfrm>
            <a:off x="2107933" y="1232034"/>
            <a:ext cx="7825339" cy="175432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b="1" u="sng" dirty="0">
                <a:latin typeface="Arial Rounded MT Bold"/>
              </a:rPr>
              <a:t>Trips in Year 6</a:t>
            </a:r>
            <a:endParaRPr lang="en-GB" sz="3600" b="1" u="sng" dirty="0">
              <a:latin typeface="Arial Rounded MT Bold" panose="020F0704030504030204" pitchFamily="34" charset="0"/>
            </a:endParaRPr>
          </a:p>
          <a:p>
            <a:endParaRPr lang="en-GB" sz="3600" b="1">
              <a:latin typeface="Arial Rounded MT Bold" panose="020F07040305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600" b="1" dirty="0">
                <a:latin typeface="Arial Rounded MT Bold"/>
              </a:rPr>
              <a:t>York – June 2027</a:t>
            </a:r>
            <a:endParaRPr lang="en-GB" sz="3600" b="1" dirty="0"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5240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48E07C-ED70-A020-8825-8107C4D319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EBA181-E7B0-AD10-9124-5AD5A581C6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>
                <a:latin typeface="Arial Rounded MT Bold"/>
              </a:rPr>
              <a:t>Communication </a:t>
            </a:r>
            <a:endParaRPr lang="en-GB" sz="6600">
              <a:latin typeface="Arial Rounded MT Bold" panose="020F07040305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4FF5E9-3A25-3510-0E1E-A1772F88BC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331" y="2014194"/>
            <a:ext cx="10578547" cy="392278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>
              <a:latin typeface="Berlin Sans FB" panose="020E0602020502020306" pitchFamily="34" charset="0"/>
            </a:endParaRPr>
          </a:p>
          <a:p>
            <a:pPr>
              <a:buSzPct val="114999"/>
            </a:pPr>
            <a:r>
              <a:rPr lang="en-GB">
                <a:latin typeface="Arial Rounded MT Bold"/>
              </a:rPr>
              <a:t>Open door policy </a:t>
            </a:r>
            <a:endParaRPr lang="en-GB">
              <a:latin typeface="Garamond" panose="02020404030301010803"/>
            </a:endParaRPr>
          </a:p>
          <a:p>
            <a:pPr>
              <a:buSzPct val="114999"/>
            </a:pPr>
            <a:r>
              <a:rPr lang="en-GB">
                <a:latin typeface="Arial Rounded MT Bold"/>
              </a:rPr>
              <a:t>Before / after school is best </a:t>
            </a:r>
            <a:endParaRPr lang="en-GB">
              <a:latin typeface="Arial Rounded MT Bold" panose="020F0704030504030204" pitchFamily="34" charset="0"/>
            </a:endParaRPr>
          </a:p>
          <a:p>
            <a:pPr>
              <a:buSzPct val="114999"/>
            </a:pPr>
            <a:r>
              <a:rPr lang="en-GB">
                <a:latin typeface="Arial Rounded MT Bold"/>
              </a:rPr>
              <a:t>Email </a:t>
            </a:r>
            <a:r>
              <a:rPr lang="en-GB">
                <a:latin typeface="Arial Rounded MT Bold"/>
                <a:hlinkClick r:id="rId2"/>
              </a:rPr>
              <a:t>admin@berkeley.cheshire.sch.uk</a:t>
            </a:r>
            <a:r>
              <a:rPr lang="en-GB">
                <a:latin typeface="Arial Rounded MT Bold"/>
              </a:rPr>
              <a:t>  </a:t>
            </a:r>
            <a:endParaRPr lang="en-GB">
              <a:latin typeface="Garamond" panose="02020404030301010803"/>
            </a:endParaRPr>
          </a:p>
          <a:p>
            <a:pPr>
              <a:buSzPct val="114999"/>
            </a:pPr>
            <a:r>
              <a:rPr lang="en-GB">
                <a:latin typeface="Arial Rounded MT Bold"/>
              </a:rPr>
              <a:t>Please be mindful we have a full teaching timetable so may not be able to call during the school day. </a:t>
            </a:r>
            <a:endParaRPr lang="en-GB"/>
          </a:p>
          <a:p>
            <a:pPr>
              <a:buSzPct val="114999"/>
            </a:pPr>
            <a:r>
              <a:rPr lang="en-GB">
                <a:latin typeface="Arial Rounded MT Bold"/>
              </a:rPr>
              <a:t>Partnership is key</a:t>
            </a:r>
          </a:p>
          <a:p>
            <a:pPr>
              <a:buSzPct val="114999"/>
            </a:pPr>
            <a:r>
              <a:rPr lang="en-GB">
                <a:latin typeface="Arial Rounded MT Bold"/>
              </a:rPr>
              <a:t>Class teacher first port of call </a:t>
            </a:r>
          </a:p>
        </p:txBody>
      </p:sp>
    </p:spTree>
    <p:extLst>
      <p:ext uri="{BB962C8B-B14F-4D97-AF65-F5344CB8AC3E}">
        <p14:creationId xmlns:p14="http://schemas.microsoft.com/office/powerpoint/2010/main" val="7050629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>
                <a:latin typeface="Arial Rounded MT Bold" panose="020F0704030504030204" pitchFamily="34" charset="0"/>
              </a:rPr>
              <a:t>Thank you for joining us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7013" y="2556932"/>
            <a:ext cx="10226180" cy="33189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ctr">
              <a:buNone/>
            </a:pPr>
            <a:r>
              <a:rPr lang="en-GB" sz="3200">
                <a:latin typeface="Arial Rounded MT Bold"/>
              </a:rPr>
              <a:t>If you have any questions please feel free come and speak to us.</a:t>
            </a:r>
            <a:endParaRPr lang="en-GB" sz="3200">
              <a:latin typeface="Arial Rounded MT Bold" panose="020F0704030504030204" pitchFamily="34" charset="0"/>
            </a:endParaRPr>
          </a:p>
          <a:p>
            <a:pPr marL="0" indent="0">
              <a:buNone/>
            </a:pPr>
            <a:endParaRPr lang="en-GB" sz="3200">
              <a:latin typeface="Berlin Sans FB" panose="020E0602020502020306" pitchFamily="34" charset="0"/>
            </a:endParaRPr>
          </a:p>
          <a:p>
            <a:pPr marL="0" indent="0">
              <a:buNone/>
            </a:pPr>
            <a:endParaRPr lang="en-GB" sz="3200">
              <a:latin typeface="Berlin Sans FB" panose="020E06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89594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7A88C1479EEE419200DE9236EB8086" ma:contentTypeVersion="14" ma:contentTypeDescription="Create a new document." ma:contentTypeScope="" ma:versionID="47e9593ce7c683e2b9901373959fb5d0">
  <xsd:schema xmlns:xsd="http://www.w3.org/2001/XMLSchema" xmlns:xs="http://www.w3.org/2001/XMLSchema" xmlns:p="http://schemas.microsoft.com/office/2006/metadata/properties" xmlns:ns2="e11fddd5-696b-43f6-b56d-54c445e95fb9" xmlns:ns3="8e775c33-eeae-4982-b8d0-1fc57695231b" targetNamespace="http://schemas.microsoft.com/office/2006/metadata/properties" ma:root="true" ma:fieldsID="7647dc02b6608cb2dd3e6bfd48468b4b" ns2:_="" ns3:_="">
    <xsd:import namespace="e11fddd5-696b-43f6-b56d-54c445e95fb9"/>
    <xsd:import namespace="8e775c33-eeae-4982-b8d0-1fc57695231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1fddd5-696b-43f6-b56d-54c445e95f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f70dea7c-953a-42e9-a08b-08d16938f2a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75c33-eeae-4982-b8d0-1fc57695231b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94c3ade9-6902-4cd8-877b-c1feac963475}" ma:internalName="TaxCatchAll" ma:showField="CatchAllData" ma:web="8e775c33-eeae-4982-b8d0-1fc5769523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11fddd5-696b-43f6-b56d-54c445e95fb9">
      <Terms xmlns="http://schemas.microsoft.com/office/infopath/2007/PartnerControls"/>
    </lcf76f155ced4ddcb4097134ff3c332f>
    <TaxCatchAll xmlns="8e775c33-eeae-4982-b8d0-1fc57695231b" xsi:nil="true"/>
  </documentManagement>
</p:properties>
</file>

<file path=customXml/itemProps1.xml><?xml version="1.0" encoding="utf-8"?>
<ds:datastoreItem xmlns:ds="http://schemas.openxmlformats.org/officeDocument/2006/customXml" ds:itemID="{E80DB92B-5916-41E3-9FC6-8FE51555C65A}">
  <ds:schemaRefs>
    <ds:schemaRef ds:uri="8e775c33-eeae-4982-b8d0-1fc57695231b"/>
    <ds:schemaRef ds:uri="e11fddd5-696b-43f6-b56d-54c445e95fb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2F68D664-722B-4F7D-84FB-45E4F12FF67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7F8E799-AA8A-42B0-8648-ADB7F113BE53}">
  <ds:schemaRefs>
    <ds:schemaRef ds:uri="8e775c33-eeae-4982-b8d0-1fc57695231b"/>
    <ds:schemaRef ds:uri="e11fddd5-696b-43f6-b56d-54c445e95fb9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Application>Microsoft Office PowerPoint</Application>
  <PresentationFormat>Widescreen</PresentationFormat>
  <Slides>36</Slides>
  <Notes>7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Organic</vt:lpstr>
      <vt:lpstr>PowerPoint Presentation</vt:lpstr>
      <vt:lpstr>PowerPoint Presentation</vt:lpstr>
      <vt:lpstr>Aims:</vt:lpstr>
      <vt:lpstr>PowerPoint Presentation</vt:lpstr>
      <vt:lpstr>Parent Handbook</vt:lpstr>
      <vt:lpstr>PowerPoint Presentation</vt:lpstr>
      <vt:lpstr>PowerPoint Presentation</vt:lpstr>
      <vt:lpstr>PowerPoint Presentation</vt:lpstr>
      <vt:lpstr>PowerPoint Presentation</vt:lpstr>
      <vt:lpstr>Concrete</vt:lpstr>
      <vt:lpstr>Pictorial </vt:lpstr>
      <vt:lpstr>Abstract</vt:lpstr>
      <vt:lpstr>Fluency</vt:lpstr>
      <vt:lpstr>Maths</vt:lpstr>
      <vt:lpstr>Maths Websites</vt:lpstr>
      <vt:lpstr>PowerPoint Presentation</vt:lpstr>
      <vt:lpstr>Spoken Language </vt:lpstr>
      <vt:lpstr>Reading</vt:lpstr>
      <vt:lpstr>Our aims are to…</vt:lpstr>
      <vt:lpstr>Reading in school</vt:lpstr>
      <vt:lpstr>Little Wandle Fluency</vt:lpstr>
      <vt:lpstr>PowerPoint Presentation</vt:lpstr>
      <vt:lpstr>PowerPoint Presentation</vt:lpstr>
      <vt:lpstr>Writing</vt:lpstr>
      <vt:lpstr>Writing</vt:lpstr>
      <vt:lpstr>PowerPoint Presentation</vt:lpstr>
      <vt:lpstr>How can you support your child?</vt:lpstr>
      <vt:lpstr>Spellings</vt:lpstr>
      <vt:lpstr>Other areas of learning</vt:lpstr>
      <vt:lpstr>Zones of Regulation</vt:lpstr>
      <vt:lpstr>Website </vt:lpstr>
      <vt:lpstr>PowerPoint Presentation</vt:lpstr>
      <vt:lpstr>SATs Information</vt:lpstr>
      <vt:lpstr>PowerPoint Presentation</vt:lpstr>
      <vt:lpstr>Communication </vt:lpstr>
      <vt:lpstr>Thank you for joining us</vt:lpstr>
    </vt:vector>
  </TitlesOfParts>
  <Company>Pikemere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Beresford</dc:creator>
  <cp:revision>79</cp:revision>
  <dcterms:created xsi:type="dcterms:W3CDTF">2018-09-10T13:07:46Z</dcterms:created>
  <dcterms:modified xsi:type="dcterms:W3CDTF">2026-09-15T18:24:37Z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0x010100417A88C1479EEE419200DE9236EB8086</vt:lpwstr>
  </property>
  <property fmtid="{D5CDD505-2E9C-101B-9397-08002B2CF9AE}" pid="3" name="MediaServiceImageTags">
    <vt:lpwstr/>
  </property>
</Properties>
</file>