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56" r:id="rId2"/>
    <p:sldId id="257" r:id="rId3"/>
    <p:sldId id="258" r:id="rId4"/>
    <p:sldId id="259" r:id="rId5"/>
    <p:sldId id="271" r:id="rId6"/>
    <p:sldId id="260"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00"/>
    <a:srgbClr val="CC3300"/>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80" d="100"/>
          <a:sy n="80" d="100"/>
        </p:scale>
        <p:origin x="78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90941602-AED6-495F-B123-ECE5EC055B35}" type="datetimeFigureOut">
              <a:rPr lang="en-GB" smtClean="0"/>
              <a:t>15/01/2026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574D75-9E0C-4863-AA51-1878DCF16F31}"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76221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0941602-AED6-495F-B123-ECE5EC055B35}" type="datetimeFigureOut">
              <a:rPr lang="en-GB" smtClean="0"/>
              <a:t>15/01/2026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574D75-9E0C-4863-AA51-1878DCF16F31}" type="slidenum">
              <a:rPr lang="en-GB" smtClean="0"/>
              <a:t>‹#›</a:t>
            </a:fld>
            <a:endParaRPr lang="en-GB"/>
          </a:p>
        </p:txBody>
      </p:sp>
    </p:spTree>
    <p:extLst>
      <p:ext uri="{BB962C8B-B14F-4D97-AF65-F5344CB8AC3E}">
        <p14:creationId xmlns:p14="http://schemas.microsoft.com/office/powerpoint/2010/main" val="29117378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0941602-AED6-495F-B123-ECE5EC055B35}" type="datetimeFigureOut">
              <a:rPr lang="en-GB" smtClean="0"/>
              <a:t>15/01/2026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574D75-9E0C-4863-AA51-1878DCF16F31}"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30541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0941602-AED6-495F-B123-ECE5EC055B35}" type="datetimeFigureOut">
              <a:rPr lang="en-GB" smtClean="0"/>
              <a:t>15/01/2026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574D75-9E0C-4863-AA51-1878DCF16F31}" type="slidenum">
              <a:rPr lang="en-GB" smtClean="0"/>
              <a:t>‹#›</a:t>
            </a:fld>
            <a:endParaRPr lang="en-GB"/>
          </a:p>
        </p:txBody>
      </p:sp>
    </p:spTree>
    <p:extLst>
      <p:ext uri="{BB962C8B-B14F-4D97-AF65-F5344CB8AC3E}">
        <p14:creationId xmlns:p14="http://schemas.microsoft.com/office/powerpoint/2010/main" val="14992416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0941602-AED6-495F-B123-ECE5EC055B35}" type="datetimeFigureOut">
              <a:rPr lang="en-GB" smtClean="0"/>
              <a:t>15/01/2026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7574D75-9E0C-4863-AA51-1878DCF16F31}" type="slidenum">
              <a:rPr lang="en-GB" smtClean="0"/>
              <a:t>‹#›</a:t>
            </a:fld>
            <a:endParaRPr lang="en-GB"/>
          </a:p>
        </p:txBody>
      </p:sp>
    </p:spTree>
    <p:extLst>
      <p:ext uri="{BB962C8B-B14F-4D97-AF65-F5344CB8AC3E}">
        <p14:creationId xmlns:p14="http://schemas.microsoft.com/office/powerpoint/2010/main" val="2636702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0941602-AED6-495F-B123-ECE5EC055B35}" type="datetimeFigureOut">
              <a:rPr lang="en-GB" smtClean="0"/>
              <a:t>15/01/2026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7574D75-9E0C-4863-AA51-1878DCF16F31}" type="slidenum">
              <a:rPr lang="en-GB" smtClean="0"/>
              <a:t>‹#›</a:t>
            </a:fld>
            <a:endParaRPr lang="en-GB"/>
          </a:p>
        </p:txBody>
      </p:sp>
    </p:spTree>
    <p:extLst>
      <p:ext uri="{BB962C8B-B14F-4D97-AF65-F5344CB8AC3E}">
        <p14:creationId xmlns:p14="http://schemas.microsoft.com/office/powerpoint/2010/main" val="13134052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941602-AED6-495F-B123-ECE5EC055B35}" type="datetimeFigureOut">
              <a:rPr lang="en-GB" smtClean="0"/>
              <a:t>15/01/2026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7574D75-9E0C-4863-AA51-1878DCF16F31}" type="slidenum">
              <a:rPr lang="en-GB" smtClean="0"/>
              <a:t>‹#›</a:t>
            </a:fld>
            <a:endParaRPr lang="en-GB"/>
          </a:p>
        </p:txBody>
      </p:sp>
    </p:spTree>
    <p:extLst>
      <p:ext uri="{BB962C8B-B14F-4D97-AF65-F5344CB8AC3E}">
        <p14:creationId xmlns:p14="http://schemas.microsoft.com/office/powerpoint/2010/main" val="3581982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0941602-AED6-495F-B123-ECE5EC055B35}" type="datetimeFigureOut">
              <a:rPr lang="en-GB" smtClean="0"/>
              <a:t>15/01/2026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574D75-9E0C-4863-AA51-1878DCF16F31}" type="slidenum">
              <a:rPr lang="en-GB" smtClean="0"/>
              <a:t>‹#›</a:t>
            </a:fld>
            <a:endParaRPr lang="en-GB"/>
          </a:p>
        </p:txBody>
      </p:sp>
    </p:spTree>
    <p:extLst>
      <p:ext uri="{BB962C8B-B14F-4D97-AF65-F5344CB8AC3E}">
        <p14:creationId xmlns:p14="http://schemas.microsoft.com/office/powerpoint/2010/main" val="3174856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0941602-AED6-495F-B123-ECE5EC055B35}" type="datetimeFigureOut">
              <a:rPr lang="en-GB" smtClean="0"/>
              <a:t>15/01/2026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574D75-9E0C-4863-AA51-1878DCF16F31}"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87045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0941602-AED6-495F-B123-ECE5EC055B35}" type="datetimeFigureOut">
              <a:rPr lang="en-GB" smtClean="0"/>
              <a:t>15/01/2026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574D75-9E0C-4863-AA51-1878DCF16F31}" type="slidenum">
              <a:rPr lang="en-GB" smtClean="0"/>
              <a:t>‹#›</a:t>
            </a:fld>
            <a:endParaRPr lang="en-GB"/>
          </a:p>
        </p:txBody>
      </p:sp>
    </p:spTree>
    <p:extLst>
      <p:ext uri="{BB962C8B-B14F-4D97-AF65-F5344CB8AC3E}">
        <p14:creationId xmlns:p14="http://schemas.microsoft.com/office/powerpoint/2010/main" val="32779881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0941602-AED6-495F-B123-ECE5EC055B35}" type="datetimeFigureOut">
              <a:rPr lang="en-GB" smtClean="0"/>
              <a:t>15/01/2026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574D75-9E0C-4863-AA51-1878DCF16F31}"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3080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0941602-AED6-495F-B123-ECE5EC055B35}" type="datetimeFigureOut">
              <a:rPr lang="en-GB" smtClean="0"/>
              <a:t>15/01/2026</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D7574D75-9E0C-4863-AA51-1878DCF16F31}"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9881544"/>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f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8C322-BB94-4EAD-AB6C-18DE19965FDA}"/>
              </a:ext>
            </a:extLst>
          </p:cNvPr>
          <p:cNvSpPr>
            <a:spLocks noGrp="1"/>
          </p:cNvSpPr>
          <p:nvPr>
            <p:ph type="ctrTitle"/>
          </p:nvPr>
        </p:nvSpPr>
        <p:spPr>
          <a:xfrm>
            <a:off x="457199" y="4678017"/>
            <a:ext cx="11178209" cy="1970447"/>
          </a:xfrm>
        </p:spPr>
        <p:txBody>
          <a:bodyPr>
            <a:normAutofit/>
          </a:bodyPr>
          <a:lstStyle/>
          <a:p>
            <a:pPr algn="ctr"/>
            <a:r>
              <a:rPr lang="en-GB" dirty="0"/>
              <a:t>The Berkeley academy </a:t>
            </a:r>
            <a:br>
              <a:rPr lang="en-GB" dirty="0"/>
            </a:br>
            <a:r>
              <a:rPr lang="en-GB" dirty="0"/>
              <a:t>year 6 </a:t>
            </a:r>
            <a:br>
              <a:rPr lang="en-GB" dirty="0"/>
            </a:br>
            <a:r>
              <a:rPr lang="en-GB" dirty="0"/>
              <a:t>York visit 2026</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84763" y="156754"/>
            <a:ext cx="7123080" cy="4162915"/>
          </a:xfrm>
          <a:prstGeom prst="rect">
            <a:avLst/>
          </a:prstGeom>
        </p:spPr>
      </p:pic>
    </p:spTree>
    <p:extLst>
      <p:ext uri="{BB962C8B-B14F-4D97-AF65-F5344CB8AC3E}">
        <p14:creationId xmlns:p14="http://schemas.microsoft.com/office/powerpoint/2010/main" val="41254499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031575-5304-4399-9D84-B8EE639D7ACC}"/>
              </a:ext>
            </a:extLst>
          </p:cNvPr>
          <p:cNvSpPr txBox="1"/>
          <p:nvPr/>
        </p:nvSpPr>
        <p:spPr>
          <a:xfrm>
            <a:off x="781878" y="808383"/>
            <a:ext cx="10760765" cy="9233297"/>
          </a:xfrm>
          <a:prstGeom prst="rect">
            <a:avLst/>
          </a:prstGeom>
          <a:noFill/>
        </p:spPr>
        <p:txBody>
          <a:bodyPr wrap="square" rtlCol="0">
            <a:spAutoFit/>
          </a:bodyPr>
          <a:lstStyle/>
          <a:p>
            <a:pPr algn="ctr"/>
            <a:r>
              <a:rPr lang="en-GB" sz="3600" b="1" u="sng" dirty="0">
                <a:solidFill>
                  <a:srgbClr val="990000"/>
                </a:solidFill>
              </a:rPr>
              <a:t>Staffing</a:t>
            </a:r>
          </a:p>
          <a:p>
            <a:pPr algn="ctr"/>
            <a:endParaRPr lang="en-GB" sz="3600" b="1" dirty="0"/>
          </a:p>
          <a:p>
            <a:pPr algn="ctr"/>
            <a:r>
              <a:rPr lang="en-GB" sz="3600" b="1" dirty="0"/>
              <a:t>Mr </a:t>
            </a:r>
            <a:r>
              <a:rPr lang="en-GB" sz="3600" b="1" dirty="0" err="1"/>
              <a:t>Birchenough</a:t>
            </a:r>
            <a:endParaRPr lang="en-GB" sz="3600" b="1" dirty="0"/>
          </a:p>
          <a:p>
            <a:pPr algn="ctr"/>
            <a:r>
              <a:rPr lang="en-GB" sz="3600" b="1" dirty="0"/>
              <a:t>Mr Wagg</a:t>
            </a:r>
          </a:p>
          <a:p>
            <a:pPr algn="ctr"/>
            <a:r>
              <a:rPr lang="en-GB" sz="3600" b="1" dirty="0"/>
              <a:t>Mrs </a:t>
            </a:r>
            <a:r>
              <a:rPr lang="en-GB" sz="3600" b="1" dirty="0" err="1"/>
              <a:t>Winstone</a:t>
            </a:r>
            <a:endParaRPr lang="en-GB" sz="3600" dirty="0"/>
          </a:p>
          <a:p>
            <a:pPr algn="ctr"/>
            <a:r>
              <a:rPr lang="en-GB" sz="3600" b="1" dirty="0"/>
              <a:t>Miss Doran</a:t>
            </a:r>
          </a:p>
          <a:p>
            <a:pPr algn="ctr"/>
            <a:endParaRPr lang="en-GB" sz="3600" b="1" dirty="0"/>
          </a:p>
          <a:p>
            <a:pPr algn="ctr"/>
            <a:r>
              <a:rPr lang="en-GB" sz="3600" b="1" dirty="0"/>
              <a:t>Others TBC</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207743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031575-5304-4399-9D84-B8EE639D7ACC}"/>
              </a:ext>
            </a:extLst>
          </p:cNvPr>
          <p:cNvSpPr txBox="1"/>
          <p:nvPr/>
        </p:nvSpPr>
        <p:spPr>
          <a:xfrm>
            <a:off x="781876" y="297395"/>
            <a:ext cx="10760765" cy="6863417"/>
          </a:xfrm>
          <a:prstGeom prst="rect">
            <a:avLst/>
          </a:prstGeom>
          <a:noFill/>
        </p:spPr>
        <p:txBody>
          <a:bodyPr wrap="square" rtlCol="0">
            <a:spAutoFit/>
          </a:bodyPr>
          <a:lstStyle/>
          <a:p>
            <a:pPr algn="ctr"/>
            <a:r>
              <a:rPr lang="en-GB" sz="3600" b="1" u="sng" dirty="0">
                <a:solidFill>
                  <a:srgbClr val="990000"/>
                </a:solidFill>
              </a:rPr>
              <a:t>Accommodation</a:t>
            </a:r>
          </a:p>
          <a:p>
            <a:pPr algn="ctr"/>
            <a:endParaRPr lang="en-GB" sz="800" b="1" dirty="0"/>
          </a:p>
          <a:p>
            <a:pPr algn="ctr"/>
            <a:r>
              <a:rPr lang="en-GB" sz="3600" b="1" dirty="0"/>
              <a:t>We shall be staying at </a:t>
            </a:r>
            <a:r>
              <a:rPr lang="en-GB" sz="3600" b="1" dirty="0" err="1"/>
              <a:t>Stableside</a:t>
            </a:r>
            <a:r>
              <a:rPr lang="en-GB" sz="3600" b="1" dirty="0"/>
              <a:t> York</a:t>
            </a:r>
          </a:p>
          <a:p>
            <a:pPr algn="ctr"/>
            <a:endParaRPr lang="en-GB" sz="3600" b="1"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pic>
        <p:nvPicPr>
          <p:cNvPr id="4" name="Picture 3">
            <a:extLst>
              <a:ext uri="{FF2B5EF4-FFF2-40B4-BE49-F238E27FC236}">
                <a16:creationId xmlns:a16="http://schemas.microsoft.com/office/drawing/2014/main" id="{587888AF-3DC5-45C6-86C0-C818C6F37CED}"/>
              </a:ext>
            </a:extLst>
          </p:cNvPr>
          <p:cNvPicPr>
            <a:picLocks noChangeAspect="1"/>
          </p:cNvPicPr>
          <p:nvPr/>
        </p:nvPicPr>
        <p:blipFill>
          <a:blip r:embed="rId2"/>
          <a:stretch>
            <a:fillRect/>
          </a:stretch>
        </p:blipFill>
        <p:spPr>
          <a:xfrm>
            <a:off x="2549825" y="1612574"/>
            <a:ext cx="7092350" cy="4709764"/>
          </a:xfrm>
          <a:prstGeom prst="rect">
            <a:avLst/>
          </a:prstGeom>
        </p:spPr>
      </p:pic>
    </p:spTree>
    <p:extLst>
      <p:ext uri="{BB962C8B-B14F-4D97-AF65-F5344CB8AC3E}">
        <p14:creationId xmlns:p14="http://schemas.microsoft.com/office/powerpoint/2010/main" val="38889895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031575-5304-4399-9D84-B8EE639D7ACC}"/>
              </a:ext>
            </a:extLst>
          </p:cNvPr>
          <p:cNvSpPr txBox="1"/>
          <p:nvPr/>
        </p:nvSpPr>
        <p:spPr>
          <a:xfrm>
            <a:off x="781878" y="808383"/>
            <a:ext cx="10760765" cy="7848302"/>
          </a:xfrm>
          <a:prstGeom prst="rect">
            <a:avLst/>
          </a:prstGeom>
          <a:noFill/>
        </p:spPr>
        <p:txBody>
          <a:bodyPr wrap="square" rtlCol="0">
            <a:spAutoFit/>
          </a:bodyPr>
          <a:lstStyle/>
          <a:p>
            <a:r>
              <a:rPr lang="en-GB" sz="3600" b="1" dirty="0" err="1"/>
              <a:t>Stableside</a:t>
            </a:r>
            <a:r>
              <a:rPr lang="en-GB" sz="3600" b="1" dirty="0"/>
              <a:t> York – </a:t>
            </a:r>
          </a:p>
          <a:p>
            <a:r>
              <a:rPr lang="en-GB" sz="3600" b="1" dirty="0"/>
              <a:t>Accommodation</a:t>
            </a:r>
          </a:p>
          <a:p>
            <a:endParaRPr lang="en-GB" sz="3600" b="1" dirty="0"/>
          </a:p>
          <a:p>
            <a:pPr algn="ctr"/>
            <a:endParaRPr lang="en-GB" sz="3600" b="1" dirty="0"/>
          </a:p>
          <a:p>
            <a:pPr algn="ctr"/>
            <a:endParaRPr lang="en-GB" sz="3600" b="1"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pic>
        <p:nvPicPr>
          <p:cNvPr id="4" name="Picture 3">
            <a:extLst>
              <a:ext uri="{FF2B5EF4-FFF2-40B4-BE49-F238E27FC236}">
                <a16:creationId xmlns:a16="http://schemas.microsoft.com/office/drawing/2014/main" id="{B979AC44-7258-49B0-9045-A511B49ED62C}"/>
              </a:ext>
            </a:extLst>
          </p:cNvPr>
          <p:cNvPicPr>
            <a:picLocks noChangeAspect="1"/>
          </p:cNvPicPr>
          <p:nvPr/>
        </p:nvPicPr>
        <p:blipFill>
          <a:blip r:embed="rId2"/>
          <a:stretch>
            <a:fillRect/>
          </a:stretch>
        </p:blipFill>
        <p:spPr>
          <a:xfrm>
            <a:off x="5537948" y="133462"/>
            <a:ext cx="6380629" cy="4466440"/>
          </a:xfrm>
          <a:prstGeom prst="rect">
            <a:avLst/>
          </a:prstGeom>
        </p:spPr>
      </p:pic>
      <p:pic>
        <p:nvPicPr>
          <p:cNvPr id="6" name="Picture 5">
            <a:extLst>
              <a:ext uri="{FF2B5EF4-FFF2-40B4-BE49-F238E27FC236}">
                <a16:creationId xmlns:a16="http://schemas.microsoft.com/office/drawing/2014/main" id="{9CE0E99A-2D47-4EC0-90AC-0332B897BF55}"/>
              </a:ext>
            </a:extLst>
          </p:cNvPr>
          <p:cNvPicPr>
            <a:picLocks noChangeAspect="1"/>
          </p:cNvPicPr>
          <p:nvPr/>
        </p:nvPicPr>
        <p:blipFill>
          <a:blip r:embed="rId3"/>
          <a:stretch>
            <a:fillRect/>
          </a:stretch>
        </p:blipFill>
        <p:spPr>
          <a:xfrm>
            <a:off x="179293" y="2491221"/>
            <a:ext cx="7000576" cy="4217361"/>
          </a:xfrm>
          <a:prstGeom prst="rect">
            <a:avLst/>
          </a:prstGeom>
        </p:spPr>
      </p:pic>
    </p:spTree>
    <p:extLst>
      <p:ext uri="{BB962C8B-B14F-4D97-AF65-F5344CB8AC3E}">
        <p14:creationId xmlns:p14="http://schemas.microsoft.com/office/powerpoint/2010/main" val="27151506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8159037" y="5919705"/>
            <a:ext cx="2534704" cy="984885"/>
          </a:xfrm>
          <a:prstGeom prst="rect">
            <a:avLst/>
          </a:prstGeom>
          <a:noFill/>
        </p:spPr>
        <p:txBody>
          <a:bodyPr wrap="square" rtlCol="0">
            <a:spAutoFit/>
          </a:bodyPr>
          <a:lstStyle/>
          <a:p>
            <a:r>
              <a:rPr lang="en-GB" sz="4000" b="1" dirty="0"/>
              <a:t>Food!</a:t>
            </a:r>
          </a:p>
          <a:p>
            <a:endParaRPr lang="en-GB" dirty="0"/>
          </a:p>
        </p:txBody>
      </p:sp>
      <p:pic>
        <p:nvPicPr>
          <p:cNvPr id="7" name="Picture 6">
            <a:extLst>
              <a:ext uri="{FF2B5EF4-FFF2-40B4-BE49-F238E27FC236}">
                <a16:creationId xmlns:a16="http://schemas.microsoft.com/office/drawing/2014/main" id="{876B0836-822F-43A2-8BD3-E58E41387F34}"/>
              </a:ext>
            </a:extLst>
          </p:cNvPr>
          <p:cNvPicPr>
            <a:picLocks noChangeAspect="1"/>
          </p:cNvPicPr>
          <p:nvPr/>
        </p:nvPicPr>
        <p:blipFill>
          <a:blip r:embed="rId2"/>
          <a:stretch>
            <a:fillRect/>
          </a:stretch>
        </p:blipFill>
        <p:spPr>
          <a:xfrm>
            <a:off x="0" y="-48828"/>
            <a:ext cx="12192000" cy="3177540"/>
          </a:xfrm>
          <a:prstGeom prst="rect">
            <a:avLst/>
          </a:prstGeom>
        </p:spPr>
      </p:pic>
      <p:pic>
        <p:nvPicPr>
          <p:cNvPr id="3" name="Picture 2">
            <a:extLst>
              <a:ext uri="{FF2B5EF4-FFF2-40B4-BE49-F238E27FC236}">
                <a16:creationId xmlns:a16="http://schemas.microsoft.com/office/drawing/2014/main" id="{49153053-B2BE-4D49-A94B-640C2A6F8A83}"/>
              </a:ext>
            </a:extLst>
          </p:cNvPr>
          <p:cNvPicPr>
            <a:picLocks noChangeAspect="1"/>
          </p:cNvPicPr>
          <p:nvPr/>
        </p:nvPicPr>
        <p:blipFill>
          <a:blip r:embed="rId3"/>
          <a:stretch>
            <a:fillRect/>
          </a:stretch>
        </p:blipFill>
        <p:spPr>
          <a:xfrm>
            <a:off x="17008" y="3128712"/>
            <a:ext cx="5808286" cy="3857065"/>
          </a:xfrm>
          <a:prstGeom prst="rect">
            <a:avLst/>
          </a:prstGeom>
        </p:spPr>
      </p:pic>
      <p:pic>
        <p:nvPicPr>
          <p:cNvPr id="5" name="Picture 4">
            <a:extLst>
              <a:ext uri="{FF2B5EF4-FFF2-40B4-BE49-F238E27FC236}">
                <a16:creationId xmlns:a16="http://schemas.microsoft.com/office/drawing/2014/main" id="{EA0D8930-0178-4EC0-BDB9-173CCCC7B9D3}"/>
              </a:ext>
            </a:extLst>
          </p:cNvPr>
          <p:cNvPicPr>
            <a:picLocks noChangeAspect="1"/>
          </p:cNvPicPr>
          <p:nvPr/>
        </p:nvPicPr>
        <p:blipFill>
          <a:blip r:embed="rId4"/>
          <a:stretch>
            <a:fillRect/>
          </a:stretch>
        </p:blipFill>
        <p:spPr>
          <a:xfrm>
            <a:off x="6096000" y="2456359"/>
            <a:ext cx="5203268" cy="3399863"/>
          </a:xfrm>
          <a:prstGeom prst="rect">
            <a:avLst/>
          </a:prstGeom>
        </p:spPr>
      </p:pic>
    </p:spTree>
    <p:extLst>
      <p:ext uri="{BB962C8B-B14F-4D97-AF65-F5344CB8AC3E}">
        <p14:creationId xmlns:p14="http://schemas.microsoft.com/office/powerpoint/2010/main" val="31524848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031575-5304-4399-9D84-B8EE639D7ACC}"/>
              </a:ext>
            </a:extLst>
          </p:cNvPr>
          <p:cNvSpPr txBox="1"/>
          <p:nvPr/>
        </p:nvSpPr>
        <p:spPr>
          <a:xfrm>
            <a:off x="795131" y="384313"/>
            <a:ext cx="10760765" cy="11972508"/>
          </a:xfrm>
          <a:prstGeom prst="rect">
            <a:avLst/>
          </a:prstGeom>
          <a:noFill/>
        </p:spPr>
        <p:txBody>
          <a:bodyPr wrap="square" rtlCol="0">
            <a:spAutoFit/>
          </a:bodyPr>
          <a:lstStyle/>
          <a:p>
            <a:r>
              <a:rPr lang="en-GB" sz="3600" b="1" dirty="0"/>
              <a:t>Why York?</a:t>
            </a:r>
          </a:p>
          <a:p>
            <a:endParaRPr lang="en-GB" sz="800" b="1" dirty="0"/>
          </a:p>
          <a:p>
            <a:r>
              <a:rPr lang="en-GB" sz="3400" b="1" dirty="0"/>
              <a:t>The York visit became a Berkeley ‘tradition’ until 2010. The visit, which was once a Year 5 activity, was run for many years and was popular with both children and staff alike. In 2015 we started visiting York again and this year will be the 34</a:t>
            </a:r>
            <a:r>
              <a:rPr lang="en-GB" sz="3400" b="1" baseline="30000" dirty="0"/>
              <a:t>th</a:t>
            </a:r>
            <a:r>
              <a:rPr lang="en-GB" sz="3400" b="1" dirty="0"/>
              <a:t> visit by Berkeley children to the city!</a:t>
            </a:r>
          </a:p>
          <a:p>
            <a:r>
              <a:rPr lang="en-GB" sz="3400" b="1" dirty="0"/>
              <a:t>The aim of the visit remains the same: Children have the opportunity to develop self confidence and independence, which will be essential as they move up to secondary school.</a:t>
            </a:r>
            <a:r>
              <a:rPr lang="en-GB" sz="3400" b="1" dirty="0">
                <a:solidFill>
                  <a:srgbClr val="990000"/>
                </a:solidFill>
              </a:rPr>
              <a:t> </a:t>
            </a:r>
          </a:p>
          <a:p>
            <a:r>
              <a:rPr lang="en-GB" sz="3400" b="1" dirty="0">
                <a:solidFill>
                  <a:srgbClr val="990000"/>
                </a:solidFill>
              </a:rPr>
              <a:t>It also gives some parents a brief period of respite!</a:t>
            </a:r>
          </a:p>
          <a:p>
            <a:pPr algn="ctr"/>
            <a:endParaRPr lang="en-GB" sz="3600" b="1"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546193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031575-5304-4399-9D84-B8EE639D7ACC}"/>
              </a:ext>
            </a:extLst>
          </p:cNvPr>
          <p:cNvSpPr txBox="1"/>
          <p:nvPr/>
        </p:nvSpPr>
        <p:spPr>
          <a:xfrm>
            <a:off x="768627" y="132522"/>
            <a:ext cx="10760765" cy="11726287"/>
          </a:xfrm>
          <a:prstGeom prst="rect">
            <a:avLst/>
          </a:prstGeom>
          <a:noFill/>
        </p:spPr>
        <p:txBody>
          <a:bodyPr wrap="square" rtlCol="0">
            <a:spAutoFit/>
          </a:bodyPr>
          <a:lstStyle/>
          <a:p>
            <a:r>
              <a:rPr lang="en-GB" sz="3600" b="1" dirty="0"/>
              <a:t>Travel</a:t>
            </a:r>
          </a:p>
          <a:p>
            <a:endParaRPr lang="en-GB" sz="2000" b="1" dirty="0"/>
          </a:p>
          <a:p>
            <a:r>
              <a:rPr lang="en-GB" sz="3400" b="1" dirty="0"/>
              <a:t>We shall be travelling with Meredith’s (Lakeside) Coaches. We shall assemble in the school hall by 8:15 a.m. on the morning </a:t>
            </a:r>
            <a:r>
              <a:rPr lang="en-GB" sz="3400" b="1"/>
              <a:t>of 18</a:t>
            </a:r>
            <a:r>
              <a:rPr lang="en-GB" sz="3400" b="1" baseline="30000"/>
              <a:t>th</a:t>
            </a:r>
            <a:r>
              <a:rPr lang="en-GB" sz="3400" b="1"/>
              <a:t> May, </a:t>
            </a:r>
            <a:r>
              <a:rPr lang="en-GB" sz="3400" b="1" dirty="0"/>
              <a:t>ready to depart by 8:45 at the latest.</a:t>
            </a:r>
          </a:p>
          <a:p>
            <a:r>
              <a:rPr lang="en-GB" sz="3400" b="1" dirty="0"/>
              <a:t>We will be taking a very short toilet stop </a:t>
            </a:r>
            <a:r>
              <a:rPr lang="en-GB" sz="3400" b="1" dirty="0" err="1"/>
              <a:t>en</a:t>
            </a:r>
            <a:r>
              <a:rPr lang="en-GB" sz="3400" b="1" dirty="0"/>
              <a:t>-route. This is to be arranged with the coach company and will depend on traffic.</a:t>
            </a:r>
          </a:p>
          <a:p>
            <a:r>
              <a:rPr lang="en-GB" sz="3400" b="1" dirty="0"/>
              <a:t>For our return, the coach will travel up to York and meet us at the hotel before returning to school late afternoon. Again, we will be taking a toilet break on the return journey.</a:t>
            </a:r>
          </a:p>
          <a:p>
            <a:pPr algn="ctr"/>
            <a:endParaRPr lang="en-GB" sz="3600" b="1"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2691597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031575-5304-4399-9D84-B8EE639D7ACC}"/>
              </a:ext>
            </a:extLst>
          </p:cNvPr>
          <p:cNvSpPr txBox="1"/>
          <p:nvPr/>
        </p:nvSpPr>
        <p:spPr>
          <a:xfrm>
            <a:off x="768627" y="132522"/>
            <a:ext cx="10760765" cy="11910953"/>
          </a:xfrm>
          <a:prstGeom prst="rect">
            <a:avLst/>
          </a:prstGeom>
          <a:noFill/>
        </p:spPr>
        <p:txBody>
          <a:bodyPr wrap="square" rtlCol="0">
            <a:spAutoFit/>
          </a:bodyPr>
          <a:lstStyle/>
          <a:p>
            <a:r>
              <a:rPr lang="en-GB" sz="3600" b="1" dirty="0"/>
              <a:t>Itinerary:               </a:t>
            </a:r>
            <a:r>
              <a:rPr lang="en-GB" sz="3600" b="1" u="sng" dirty="0">
                <a:solidFill>
                  <a:srgbClr val="CC3300"/>
                </a:solidFill>
              </a:rPr>
              <a:t>Monday 18</a:t>
            </a:r>
            <a:r>
              <a:rPr lang="en-GB" sz="3600" b="1" u="sng" baseline="30000" dirty="0">
                <a:solidFill>
                  <a:srgbClr val="CC3300"/>
                </a:solidFill>
              </a:rPr>
              <a:t>th</a:t>
            </a:r>
            <a:r>
              <a:rPr lang="en-GB" sz="3600" b="1" u="sng" dirty="0">
                <a:solidFill>
                  <a:srgbClr val="CC3300"/>
                </a:solidFill>
              </a:rPr>
              <a:t> May</a:t>
            </a:r>
            <a:endParaRPr lang="en-GB" sz="3600" u="sng" dirty="0">
              <a:solidFill>
                <a:srgbClr val="CC3300"/>
              </a:solidFill>
            </a:endParaRPr>
          </a:p>
          <a:p>
            <a:endParaRPr lang="en-GB" u="sng" dirty="0"/>
          </a:p>
          <a:p>
            <a:r>
              <a:rPr lang="en-GB" sz="1800" b="1"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2800" b="1" dirty="0">
                <a:solidFill>
                  <a:srgbClr val="993300"/>
                </a:solidFill>
                <a:effectLst/>
                <a:ea typeface="Times New Roman" panose="02020603050405020304" pitchFamily="18" charset="0"/>
              </a:rPr>
              <a:t>8:15 		Assemble in School Hall with luggage </a:t>
            </a:r>
            <a:r>
              <a:rPr lang="en-GB" sz="2800" b="1" u="sng" dirty="0">
                <a:solidFill>
                  <a:srgbClr val="993300"/>
                </a:solidFill>
                <a:effectLst/>
                <a:ea typeface="Times New Roman" panose="02020603050405020304" pitchFamily="18" charset="0"/>
              </a:rPr>
              <a:t>and own packed lunch</a:t>
            </a:r>
            <a:r>
              <a:rPr lang="en-GB" sz="2800" b="1" dirty="0">
                <a:solidFill>
                  <a:srgbClr val="993300"/>
                </a:solidFill>
                <a:effectLst/>
                <a:ea typeface="Times New Roman" panose="02020603050405020304" pitchFamily="18" charset="0"/>
              </a:rPr>
              <a:t>.</a:t>
            </a:r>
          </a:p>
          <a:p>
            <a:r>
              <a:rPr lang="en-GB" sz="2800" b="1" dirty="0">
                <a:solidFill>
                  <a:srgbClr val="993300"/>
                </a:solidFill>
                <a:effectLst/>
                <a:ea typeface="Times New Roman" panose="02020603050405020304" pitchFamily="18" charset="0"/>
              </a:rPr>
              <a:t>8:30		Leave for York by coach </a:t>
            </a:r>
          </a:p>
          <a:p>
            <a:r>
              <a:rPr lang="en-GB" sz="2800" b="1" dirty="0">
                <a:solidFill>
                  <a:srgbClr val="993300"/>
                </a:solidFill>
                <a:effectLst/>
                <a:ea typeface="Times New Roman" panose="02020603050405020304" pitchFamily="18" charset="0"/>
              </a:rPr>
              <a:t>12:00		Arrive in York – check-in at </a:t>
            </a:r>
            <a:r>
              <a:rPr lang="en-GB" sz="2800" b="1" dirty="0" err="1">
                <a:solidFill>
                  <a:srgbClr val="993300"/>
                </a:solidFill>
                <a:effectLst/>
                <a:ea typeface="Times New Roman" panose="02020603050405020304" pitchFamily="18" charset="0"/>
              </a:rPr>
              <a:t>Stableside</a:t>
            </a:r>
            <a:r>
              <a:rPr lang="en-GB" sz="2800" b="1" dirty="0">
                <a:solidFill>
                  <a:srgbClr val="993300"/>
                </a:solidFill>
                <a:effectLst/>
                <a:ea typeface="Times New Roman" panose="02020603050405020304" pitchFamily="18" charset="0"/>
              </a:rPr>
              <a:t>, eat lunch. </a:t>
            </a:r>
          </a:p>
          <a:p>
            <a:r>
              <a:rPr lang="en-GB" sz="2800" b="1" dirty="0">
                <a:solidFill>
                  <a:srgbClr val="993300"/>
                </a:solidFill>
                <a:effectLst/>
                <a:ea typeface="Times New Roman" panose="02020603050405020304" pitchFamily="18" charset="0"/>
              </a:rPr>
              <a:t>1:00   	Leave for Castle Museum 2:00 – 3:30 </a:t>
            </a:r>
          </a:p>
          <a:p>
            <a:r>
              <a:rPr lang="en-GB" sz="2800" b="1" dirty="0">
                <a:solidFill>
                  <a:srgbClr val="993300"/>
                </a:solidFill>
                <a:effectLst/>
                <a:ea typeface="Times New Roman" panose="02020603050405020304" pitchFamily="18" charset="0"/>
              </a:rPr>
              <a:t>5:00		Arrive back to </a:t>
            </a:r>
            <a:r>
              <a:rPr lang="en-GB" sz="2800" b="1" dirty="0" err="1">
                <a:solidFill>
                  <a:srgbClr val="993300"/>
                </a:solidFill>
                <a:effectLst/>
                <a:ea typeface="Times New Roman" panose="02020603050405020304" pitchFamily="18" charset="0"/>
              </a:rPr>
              <a:t>Stableside</a:t>
            </a:r>
            <a:r>
              <a:rPr lang="en-GB" sz="2800" b="1" dirty="0">
                <a:solidFill>
                  <a:srgbClr val="993300"/>
                </a:solidFill>
                <a:effectLst/>
                <a:ea typeface="Times New Roman" panose="02020603050405020304" pitchFamily="18" charset="0"/>
              </a:rPr>
              <a:t> – own time in rooms – relax, 				          freshen up.</a:t>
            </a:r>
          </a:p>
          <a:p>
            <a:r>
              <a:rPr lang="en-GB" sz="2800" b="1" dirty="0">
                <a:solidFill>
                  <a:srgbClr val="993300"/>
                </a:solidFill>
                <a:effectLst/>
                <a:ea typeface="Times New Roman" panose="02020603050405020304" pitchFamily="18" charset="0"/>
              </a:rPr>
              <a:t>5:30		Evening meal in restaurant</a:t>
            </a:r>
          </a:p>
          <a:p>
            <a:r>
              <a:rPr lang="en-GB" sz="2800" b="1" dirty="0">
                <a:solidFill>
                  <a:srgbClr val="993300"/>
                </a:solidFill>
                <a:effectLst/>
                <a:ea typeface="Times New Roman" panose="02020603050405020304" pitchFamily="18" charset="0"/>
              </a:rPr>
              <a:t>8:00		Ghost tour with Mad Alice starts at </a:t>
            </a:r>
            <a:r>
              <a:rPr lang="en-GB" sz="2800" b="1" dirty="0" err="1">
                <a:solidFill>
                  <a:srgbClr val="993300"/>
                </a:solidFill>
                <a:effectLst/>
                <a:ea typeface="Times New Roman" panose="02020603050405020304" pitchFamily="18" charset="0"/>
              </a:rPr>
              <a:t>Micklegate</a:t>
            </a:r>
            <a:r>
              <a:rPr lang="en-GB" sz="2800" b="1" dirty="0">
                <a:solidFill>
                  <a:srgbClr val="993300"/>
                </a:solidFill>
                <a:effectLst/>
                <a:ea typeface="Times New Roman" panose="02020603050405020304" pitchFamily="18" charset="0"/>
              </a:rPr>
              <a:t> (leave hotel by 			7:00 at latest)  TBC</a:t>
            </a:r>
          </a:p>
          <a:p>
            <a:r>
              <a:rPr lang="en-GB" sz="2800" b="1" dirty="0">
                <a:solidFill>
                  <a:srgbClr val="993300"/>
                </a:solidFill>
                <a:effectLst/>
                <a:ea typeface="Times New Roman" panose="02020603050405020304" pitchFamily="18" charset="0"/>
              </a:rPr>
              <a:t>9:45		Up to rooms – get sorted for bed.</a:t>
            </a:r>
          </a:p>
          <a:p>
            <a:endParaRPr lang="en-GB" sz="3600" b="1" dirty="0"/>
          </a:p>
          <a:p>
            <a:endParaRPr lang="en-GB" sz="2000" b="1" dirty="0"/>
          </a:p>
          <a:p>
            <a:pPr algn="ctr"/>
            <a:endParaRPr lang="en-GB" sz="3600" b="1"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637399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031575-5304-4399-9D84-B8EE639D7ACC}"/>
              </a:ext>
            </a:extLst>
          </p:cNvPr>
          <p:cNvSpPr txBox="1"/>
          <p:nvPr/>
        </p:nvSpPr>
        <p:spPr>
          <a:xfrm>
            <a:off x="768627" y="132522"/>
            <a:ext cx="10948756" cy="13419058"/>
          </a:xfrm>
          <a:prstGeom prst="rect">
            <a:avLst/>
          </a:prstGeom>
          <a:noFill/>
        </p:spPr>
        <p:txBody>
          <a:bodyPr wrap="square" rtlCol="0">
            <a:spAutoFit/>
          </a:bodyPr>
          <a:lstStyle/>
          <a:p>
            <a:r>
              <a:rPr lang="en-GB" sz="3600" b="1" dirty="0"/>
              <a:t>Itinerary</a:t>
            </a:r>
            <a:r>
              <a:rPr lang="en-GB" sz="3600" b="1"/>
              <a:t>:              </a:t>
            </a:r>
            <a:r>
              <a:rPr lang="en-GB" sz="3600" b="1" u="sng">
                <a:solidFill>
                  <a:srgbClr val="CC3300"/>
                </a:solidFill>
              </a:rPr>
              <a:t>Tuesday </a:t>
            </a:r>
            <a:r>
              <a:rPr lang="en-GB" sz="3600" b="1" u="sng" dirty="0">
                <a:solidFill>
                  <a:srgbClr val="CC3300"/>
                </a:solidFill>
              </a:rPr>
              <a:t>19</a:t>
            </a:r>
            <a:r>
              <a:rPr lang="en-GB" sz="3600" b="1" u="sng" baseline="30000" dirty="0">
                <a:solidFill>
                  <a:srgbClr val="CC3300"/>
                </a:solidFill>
              </a:rPr>
              <a:t>th</a:t>
            </a:r>
            <a:r>
              <a:rPr lang="en-GB" sz="3600" b="1" u="sng" dirty="0">
                <a:solidFill>
                  <a:srgbClr val="CC3300"/>
                </a:solidFill>
              </a:rPr>
              <a:t> May</a:t>
            </a:r>
          </a:p>
          <a:p>
            <a:endParaRPr lang="en-GB" sz="1800" dirty="0">
              <a:effectLst/>
              <a:latin typeface="Times New Roman" panose="02020603050405020304" pitchFamily="18" charset="0"/>
              <a:ea typeface="Times New Roman" panose="02020603050405020304" pitchFamily="18" charset="0"/>
            </a:endParaRPr>
          </a:p>
          <a:p>
            <a:r>
              <a:rPr lang="en-GB" sz="2200" b="1" dirty="0">
                <a:solidFill>
                  <a:srgbClr val="993300"/>
                </a:solidFill>
                <a:effectLst/>
                <a:ea typeface="Times New Roman" panose="02020603050405020304" pitchFamily="18" charset="0"/>
              </a:rPr>
              <a:t>7:00	Teachers give the wake up call!</a:t>
            </a:r>
          </a:p>
          <a:p>
            <a:r>
              <a:rPr lang="en-GB" sz="2200" b="1" dirty="0">
                <a:solidFill>
                  <a:srgbClr val="993300"/>
                </a:solidFill>
                <a:effectLst/>
                <a:ea typeface="Times New Roman" panose="02020603050405020304" pitchFamily="18" charset="0"/>
              </a:rPr>
              <a:t>7:30	Down to lounge</a:t>
            </a:r>
          </a:p>
          <a:p>
            <a:r>
              <a:rPr lang="en-GB" sz="2200" b="1" dirty="0">
                <a:solidFill>
                  <a:srgbClr val="993300"/>
                </a:solidFill>
                <a:effectLst/>
                <a:ea typeface="Times New Roman" panose="02020603050405020304" pitchFamily="18" charset="0"/>
              </a:rPr>
              <a:t>7:45	Breakfast</a:t>
            </a:r>
          </a:p>
          <a:p>
            <a:r>
              <a:rPr lang="en-GB" sz="2200" b="1" dirty="0">
                <a:solidFill>
                  <a:srgbClr val="993300"/>
                </a:solidFill>
                <a:effectLst/>
                <a:ea typeface="Times New Roman" panose="02020603050405020304" pitchFamily="18" charset="0"/>
              </a:rPr>
              <a:t>8:45	Assemble in lounge, complete with bag, workbook, pencils, money etc. 	</a:t>
            </a:r>
          </a:p>
          <a:p>
            <a:r>
              <a:rPr lang="en-GB" sz="2200" b="1" dirty="0">
                <a:solidFill>
                  <a:srgbClr val="993300"/>
                </a:solidFill>
                <a:effectLst/>
                <a:ea typeface="Times New Roman" panose="02020603050405020304" pitchFamily="18" charset="0"/>
              </a:rPr>
              <a:t>9:00	Leave for York Minster – </a:t>
            </a:r>
          </a:p>
          <a:p>
            <a:r>
              <a:rPr lang="en-GB" sz="2200" b="1" dirty="0">
                <a:solidFill>
                  <a:srgbClr val="993300"/>
                </a:solidFill>
                <a:effectLst/>
                <a:ea typeface="Times New Roman" panose="02020603050405020304" pitchFamily="18" charset="0"/>
              </a:rPr>
              <a:t>             Group A - entry at 10.30am</a:t>
            </a:r>
          </a:p>
          <a:p>
            <a:r>
              <a:rPr lang="en-GB" sz="2200" b="1" dirty="0">
                <a:solidFill>
                  <a:srgbClr val="993300"/>
                </a:solidFill>
                <a:effectLst/>
                <a:ea typeface="Times New Roman" panose="02020603050405020304" pitchFamily="18" charset="0"/>
              </a:rPr>
              <a:t>             Group B – entry at 10.45</a:t>
            </a:r>
          </a:p>
          <a:p>
            <a:r>
              <a:rPr lang="en-GB" sz="2200" b="1" dirty="0">
                <a:solidFill>
                  <a:srgbClr val="993300"/>
                </a:solidFill>
                <a:effectLst/>
                <a:ea typeface="Times New Roman" panose="02020603050405020304" pitchFamily="18" charset="0"/>
              </a:rPr>
              <a:t>12:00 	Group A assemble outside the West Door of York Minster</a:t>
            </a:r>
          </a:p>
          <a:p>
            <a:r>
              <a:rPr lang="en-GB" sz="2200" b="1" dirty="0">
                <a:solidFill>
                  <a:srgbClr val="993300"/>
                </a:solidFill>
                <a:effectLst/>
                <a:ea typeface="Times New Roman" panose="02020603050405020304" pitchFamily="18" charset="0"/>
              </a:rPr>
              <a:t>12:15   	Group B assemble outside the West Door of York Minster</a:t>
            </a:r>
          </a:p>
          <a:p>
            <a:endParaRPr lang="en-GB" sz="800" b="1" dirty="0">
              <a:solidFill>
                <a:srgbClr val="993300"/>
              </a:solidFill>
              <a:effectLst/>
              <a:ea typeface="Times New Roman" panose="02020603050405020304" pitchFamily="18" charset="0"/>
            </a:endParaRPr>
          </a:p>
          <a:p>
            <a:r>
              <a:rPr lang="en-GB" sz="2200" b="1" dirty="0">
                <a:solidFill>
                  <a:srgbClr val="993300"/>
                </a:solidFill>
                <a:effectLst/>
                <a:ea typeface="Times New Roman" panose="02020603050405020304" pitchFamily="18" charset="0"/>
              </a:rPr>
              <a:t>Lunch</a:t>
            </a:r>
          </a:p>
          <a:p>
            <a:endParaRPr lang="en-GB" sz="800" b="1" dirty="0">
              <a:solidFill>
                <a:srgbClr val="993300"/>
              </a:solidFill>
              <a:effectLst/>
              <a:ea typeface="Times New Roman" panose="02020603050405020304" pitchFamily="18" charset="0"/>
            </a:endParaRPr>
          </a:p>
          <a:p>
            <a:r>
              <a:rPr lang="en-GB" sz="2200" b="1" dirty="0">
                <a:solidFill>
                  <a:srgbClr val="993300"/>
                </a:solidFill>
                <a:effectLst/>
                <a:ea typeface="Times New Roman" panose="02020603050405020304" pitchFamily="18" charset="0"/>
              </a:rPr>
              <a:t>1.30 	Assemble to leave for Railway Museum</a:t>
            </a:r>
          </a:p>
          <a:p>
            <a:r>
              <a:rPr lang="en-GB" sz="2200" b="1" dirty="0">
                <a:solidFill>
                  <a:srgbClr val="993300"/>
                </a:solidFill>
                <a:effectLst/>
                <a:ea typeface="Times New Roman" panose="02020603050405020304" pitchFamily="18" charset="0"/>
              </a:rPr>
              <a:t>2.30 	Tour of Railway Museum</a:t>
            </a:r>
          </a:p>
          <a:p>
            <a:r>
              <a:rPr lang="en-GB" sz="2200" b="1" dirty="0">
                <a:solidFill>
                  <a:srgbClr val="993300"/>
                </a:solidFill>
                <a:effectLst/>
                <a:ea typeface="Times New Roman" panose="02020603050405020304" pitchFamily="18" charset="0"/>
              </a:rPr>
              <a:t>5:30 	Arrive back at hotel – own time in rooms – relax, freshen up, TV. </a:t>
            </a:r>
          </a:p>
          <a:p>
            <a:r>
              <a:rPr lang="en-GB" sz="2200" b="1" dirty="0">
                <a:solidFill>
                  <a:srgbClr val="993300"/>
                </a:solidFill>
                <a:effectLst/>
                <a:ea typeface="Times New Roman" panose="02020603050405020304" pitchFamily="18" charset="0"/>
              </a:rPr>
              <a:t>6:00 	Evening meal</a:t>
            </a:r>
          </a:p>
          <a:p>
            <a:r>
              <a:rPr lang="en-GB" sz="2200" b="1" dirty="0">
                <a:solidFill>
                  <a:srgbClr val="993300"/>
                </a:solidFill>
                <a:effectLst/>
                <a:ea typeface="Times New Roman" panose="02020603050405020304" pitchFamily="18" charset="0"/>
              </a:rPr>
              <a:t>7:15	Use of grounds at </a:t>
            </a:r>
            <a:r>
              <a:rPr lang="en-GB" sz="2200" b="1" dirty="0" err="1">
                <a:solidFill>
                  <a:srgbClr val="993300"/>
                </a:solidFill>
                <a:effectLst/>
                <a:ea typeface="Times New Roman" panose="02020603050405020304" pitchFamily="18" charset="0"/>
              </a:rPr>
              <a:t>Stableside</a:t>
            </a:r>
            <a:endParaRPr lang="en-GB" sz="2200" b="1" dirty="0">
              <a:solidFill>
                <a:srgbClr val="993300"/>
              </a:solidFill>
              <a:effectLst/>
              <a:ea typeface="Times New Roman" panose="02020603050405020304" pitchFamily="18" charset="0"/>
            </a:endParaRPr>
          </a:p>
          <a:p>
            <a:r>
              <a:rPr lang="en-GB" sz="2200" b="1" dirty="0">
                <a:solidFill>
                  <a:srgbClr val="993300"/>
                </a:solidFill>
                <a:effectLst/>
                <a:ea typeface="Times New Roman" panose="02020603050405020304" pitchFamily="18" charset="0"/>
              </a:rPr>
              <a:t>9:30 	Up to rooms…tired!</a:t>
            </a:r>
          </a:p>
          <a:p>
            <a:endParaRPr lang="en-GB" sz="3600" b="1" dirty="0"/>
          </a:p>
          <a:p>
            <a:endParaRPr lang="en-GB" sz="2000" b="1" dirty="0"/>
          </a:p>
          <a:p>
            <a:pPr algn="ctr"/>
            <a:endParaRPr lang="en-GB" sz="3600" b="1"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699494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031575-5304-4399-9D84-B8EE639D7ACC}"/>
              </a:ext>
            </a:extLst>
          </p:cNvPr>
          <p:cNvSpPr txBox="1"/>
          <p:nvPr/>
        </p:nvSpPr>
        <p:spPr>
          <a:xfrm>
            <a:off x="768627" y="132522"/>
            <a:ext cx="10760765" cy="10649069"/>
          </a:xfrm>
          <a:prstGeom prst="rect">
            <a:avLst/>
          </a:prstGeom>
          <a:noFill/>
        </p:spPr>
        <p:txBody>
          <a:bodyPr wrap="square" rtlCol="0">
            <a:spAutoFit/>
          </a:bodyPr>
          <a:lstStyle/>
          <a:p>
            <a:r>
              <a:rPr lang="en-GB" sz="3600" b="1" dirty="0"/>
              <a:t>Itinerary:             </a:t>
            </a:r>
            <a:r>
              <a:rPr lang="en-GB" sz="3600" b="1" u="sng" dirty="0">
                <a:solidFill>
                  <a:srgbClr val="CC3300"/>
                </a:solidFill>
              </a:rPr>
              <a:t>Wednesday 20</a:t>
            </a:r>
            <a:r>
              <a:rPr lang="en-GB" sz="3600" b="1" u="sng" baseline="30000" dirty="0">
                <a:solidFill>
                  <a:srgbClr val="CC3300"/>
                </a:solidFill>
              </a:rPr>
              <a:t>th</a:t>
            </a:r>
            <a:r>
              <a:rPr lang="en-GB" sz="3600" b="1" u="sng" dirty="0">
                <a:solidFill>
                  <a:srgbClr val="CC3300"/>
                </a:solidFill>
              </a:rPr>
              <a:t> May</a:t>
            </a:r>
          </a:p>
          <a:p>
            <a:endParaRPr lang="en-GB" sz="1800" dirty="0">
              <a:effectLst/>
              <a:latin typeface="Arial" panose="020B0604020202020204" pitchFamily="34" charset="0"/>
              <a:ea typeface="Times New Roman" panose="02020603050405020304" pitchFamily="18" charset="0"/>
            </a:endParaRPr>
          </a:p>
          <a:p>
            <a:r>
              <a:rPr lang="en-GB" sz="2800" b="1" dirty="0">
                <a:solidFill>
                  <a:srgbClr val="993300"/>
                </a:solidFill>
                <a:effectLst/>
                <a:ea typeface="Times New Roman" panose="02020603050405020304" pitchFamily="18" charset="0"/>
              </a:rPr>
              <a:t>7.15	   Wake up call</a:t>
            </a:r>
          </a:p>
          <a:p>
            <a:r>
              <a:rPr lang="en-GB" sz="2800" b="1" dirty="0">
                <a:solidFill>
                  <a:srgbClr val="993300"/>
                </a:solidFill>
                <a:effectLst/>
                <a:ea typeface="Times New Roman" panose="02020603050405020304" pitchFamily="18" charset="0"/>
              </a:rPr>
              <a:t>7.30	   Lounge then breakfast</a:t>
            </a:r>
          </a:p>
          <a:p>
            <a:r>
              <a:rPr lang="en-GB" sz="2800" b="1" dirty="0">
                <a:solidFill>
                  <a:srgbClr val="993300"/>
                </a:solidFill>
                <a:effectLst/>
                <a:ea typeface="Times New Roman" panose="02020603050405020304" pitchFamily="18" charset="0"/>
              </a:rPr>
              <a:t>8:45	   Assemble in lounge with bags packed</a:t>
            </a:r>
          </a:p>
          <a:p>
            <a:r>
              <a:rPr lang="en-GB" sz="2800" b="1" dirty="0">
                <a:solidFill>
                  <a:srgbClr val="993300"/>
                </a:solidFill>
                <a:effectLst/>
                <a:ea typeface="Times New Roman" panose="02020603050405020304" pitchFamily="18" charset="0"/>
              </a:rPr>
              <a:t>9.00	   Group A - Leave for York Chocolate Story 10:00 – 11:15 </a:t>
            </a:r>
          </a:p>
          <a:p>
            <a:r>
              <a:rPr lang="en-GB" sz="2800" b="1" dirty="0">
                <a:solidFill>
                  <a:srgbClr val="993300"/>
                </a:solidFill>
                <a:effectLst/>
                <a:ea typeface="Times New Roman" panose="02020603050405020304" pitchFamily="18" charset="0"/>
              </a:rPr>
              <a:t>9:00	   Group B – Leave for York Chocolate Story 10:15 – 11:30 </a:t>
            </a:r>
          </a:p>
          <a:p>
            <a:r>
              <a:rPr lang="en-GB" sz="2800" b="1" dirty="0">
                <a:solidFill>
                  <a:srgbClr val="993300"/>
                </a:solidFill>
                <a:effectLst/>
                <a:ea typeface="Times New Roman" panose="02020603050405020304" pitchFamily="18" charset="0"/>
              </a:rPr>
              <a:t>9.00      Group C – Leave for York Chocolate Story 10.30 – 11.45 </a:t>
            </a:r>
          </a:p>
          <a:p>
            <a:r>
              <a:rPr lang="en-GB" sz="2800" b="1" dirty="0">
                <a:solidFill>
                  <a:srgbClr val="993300"/>
                </a:solidFill>
                <a:effectLst/>
                <a:ea typeface="Times New Roman" panose="02020603050405020304" pitchFamily="18" charset="0"/>
              </a:rPr>
              <a:t>12.00	   Lunch in York and proceed back to hotel to collect belongings</a:t>
            </a:r>
          </a:p>
          <a:p>
            <a:r>
              <a:rPr lang="en-GB" sz="2800" b="1" dirty="0">
                <a:solidFill>
                  <a:srgbClr val="993300"/>
                </a:solidFill>
                <a:effectLst/>
                <a:ea typeface="Times New Roman" panose="02020603050405020304" pitchFamily="18" charset="0"/>
              </a:rPr>
              <a:t>1.30	   Leave by coach for home </a:t>
            </a:r>
          </a:p>
          <a:p>
            <a:r>
              <a:rPr lang="en-GB" sz="2800" b="1" dirty="0">
                <a:solidFill>
                  <a:srgbClr val="993300"/>
                </a:solidFill>
                <a:effectLst/>
                <a:ea typeface="Times New Roman" panose="02020603050405020304" pitchFamily="18" charset="0"/>
              </a:rPr>
              <a:t>4.00*    Arrive back at school</a:t>
            </a:r>
          </a:p>
          <a:p>
            <a:endParaRPr lang="en-GB" sz="2000" b="1" dirty="0"/>
          </a:p>
          <a:p>
            <a:pPr algn="ctr"/>
            <a:endParaRPr lang="en-GB" sz="3600" b="1"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5967306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031575-5304-4399-9D84-B8EE639D7ACC}"/>
              </a:ext>
            </a:extLst>
          </p:cNvPr>
          <p:cNvSpPr txBox="1"/>
          <p:nvPr/>
        </p:nvSpPr>
        <p:spPr>
          <a:xfrm>
            <a:off x="768627" y="132522"/>
            <a:ext cx="10760765" cy="12003286"/>
          </a:xfrm>
          <a:prstGeom prst="rect">
            <a:avLst/>
          </a:prstGeom>
          <a:noFill/>
        </p:spPr>
        <p:txBody>
          <a:bodyPr wrap="square" rtlCol="0">
            <a:spAutoFit/>
          </a:bodyPr>
          <a:lstStyle/>
          <a:p>
            <a:r>
              <a:rPr lang="en-GB" sz="3600" b="1" dirty="0"/>
              <a:t>Kit List</a:t>
            </a:r>
          </a:p>
          <a:p>
            <a:endParaRPr lang="en-GB" sz="2800" b="1" dirty="0"/>
          </a:p>
          <a:p>
            <a:pPr marL="285750" lvl="0" indent="-285750">
              <a:buFont typeface="Arial" panose="020B0604020202020204" pitchFamily="34" charset="0"/>
              <a:buChar char="•"/>
            </a:pPr>
            <a:r>
              <a:rPr lang="en-GB" sz="2200" b="1" i="1" dirty="0">
                <a:solidFill>
                  <a:srgbClr val="FF0000"/>
                </a:solidFill>
              </a:rPr>
              <a:t>Packed lunch for Monday 18</a:t>
            </a:r>
            <a:r>
              <a:rPr lang="en-GB" sz="2200" b="1" i="1" baseline="30000" dirty="0">
                <a:solidFill>
                  <a:srgbClr val="FF0000"/>
                </a:solidFill>
              </a:rPr>
              <a:t>th</a:t>
            </a:r>
            <a:r>
              <a:rPr lang="en-GB" sz="2200" b="1" i="1" dirty="0">
                <a:solidFill>
                  <a:srgbClr val="FF0000"/>
                </a:solidFill>
              </a:rPr>
              <a:t> May, including drinks for the day</a:t>
            </a:r>
          </a:p>
          <a:p>
            <a:pPr marL="285750" lvl="0" indent="-285750">
              <a:buFont typeface="Arial" panose="020B0604020202020204" pitchFamily="34" charset="0"/>
              <a:buChar char="•"/>
            </a:pPr>
            <a:r>
              <a:rPr lang="en-GB" sz="2200" b="1" dirty="0">
                <a:solidFill>
                  <a:srgbClr val="990000"/>
                </a:solidFill>
              </a:rPr>
              <a:t>Medicines if required in a labelled bag – please also complete a medicine form and bring this on the day we depart. </a:t>
            </a:r>
            <a:r>
              <a:rPr lang="en-GB" sz="2200" b="1" i="1" dirty="0">
                <a:solidFill>
                  <a:srgbClr val="FF0000"/>
                </a:solidFill>
              </a:rPr>
              <a:t>Please no medicine will be given if there is not a completed medicine form. </a:t>
            </a:r>
          </a:p>
          <a:p>
            <a:pPr marL="285750" lvl="0" indent="-285750">
              <a:buFont typeface="Arial" panose="020B0604020202020204" pitchFamily="34" charset="0"/>
              <a:buChar char="•"/>
            </a:pPr>
            <a:r>
              <a:rPr lang="en-GB" sz="2200" b="1" dirty="0">
                <a:solidFill>
                  <a:srgbClr val="990000"/>
                </a:solidFill>
              </a:rPr>
              <a:t>At least 2 complete changes of clothing for the day, plus a change of clothes for the evening activities (this is optional) </a:t>
            </a:r>
          </a:p>
          <a:p>
            <a:pPr marL="285750" lvl="0" indent="-285750">
              <a:buFont typeface="Arial" panose="020B0604020202020204" pitchFamily="34" charset="0"/>
              <a:buChar char="•"/>
            </a:pPr>
            <a:r>
              <a:rPr lang="en-GB" sz="2200" b="1" dirty="0">
                <a:solidFill>
                  <a:srgbClr val="990000"/>
                </a:solidFill>
              </a:rPr>
              <a:t>Jumpers/ t-shirts/ trousers/ underwear/ socks</a:t>
            </a:r>
          </a:p>
          <a:p>
            <a:pPr marL="285750" lvl="0" indent="-285750">
              <a:buFont typeface="Arial" panose="020B0604020202020204" pitchFamily="34" charset="0"/>
              <a:buChar char="•"/>
            </a:pPr>
            <a:r>
              <a:rPr lang="en-GB" sz="2200" b="1" dirty="0">
                <a:solidFill>
                  <a:srgbClr val="990000"/>
                </a:solidFill>
              </a:rPr>
              <a:t>2 pairs of comfortable shoes that will be suitable to walk in throughout the day. Please be aware we will be out from 9am- 4.30pm and then out again from 7.30-9.00pm and will be walking around the city all day, so comfy shoes are essential!</a:t>
            </a:r>
          </a:p>
          <a:p>
            <a:pPr marL="285750" lvl="0" indent="-285750">
              <a:buFont typeface="Arial" panose="020B0604020202020204" pitchFamily="34" charset="0"/>
              <a:buChar char="•"/>
            </a:pPr>
            <a:r>
              <a:rPr lang="en-GB" sz="2200" b="1" dirty="0">
                <a:solidFill>
                  <a:srgbClr val="990000"/>
                </a:solidFill>
              </a:rPr>
              <a:t>A pair of shoes/slippers for the indoor activities</a:t>
            </a:r>
          </a:p>
          <a:p>
            <a:pPr marL="285750" lvl="0" indent="-285750">
              <a:buFont typeface="Arial" panose="020B0604020202020204" pitchFamily="34" charset="0"/>
              <a:buChar char="•"/>
            </a:pPr>
            <a:r>
              <a:rPr lang="en-GB" sz="2200" b="1" dirty="0">
                <a:solidFill>
                  <a:srgbClr val="990000"/>
                </a:solidFill>
              </a:rPr>
              <a:t>Pyjamas</a:t>
            </a:r>
          </a:p>
          <a:p>
            <a:pPr marL="285750" lvl="0" indent="-285750">
              <a:buFont typeface="Arial" panose="020B0604020202020204" pitchFamily="34" charset="0"/>
              <a:buChar char="•"/>
            </a:pPr>
            <a:r>
              <a:rPr lang="en-GB" sz="2200" b="1" dirty="0">
                <a:solidFill>
                  <a:srgbClr val="990000"/>
                </a:solidFill>
              </a:rPr>
              <a:t>Toiletries and a Towel – </a:t>
            </a:r>
            <a:r>
              <a:rPr lang="en-GB" sz="2200" b="1" i="1" dirty="0">
                <a:solidFill>
                  <a:srgbClr val="FF0000"/>
                </a:solidFill>
              </a:rPr>
              <a:t>no spray deodorants </a:t>
            </a:r>
            <a:r>
              <a:rPr lang="en-GB" sz="2200" b="1" dirty="0">
                <a:solidFill>
                  <a:srgbClr val="990000"/>
                </a:solidFill>
              </a:rPr>
              <a:t>please, just roll-ons</a:t>
            </a:r>
          </a:p>
          <a:p>
            <a:pPr marL="285750" lvl="0" indent="-285750">
              <a:buFont typeface="Arial" panose="020B0604020202020204" pitchFamily="34" charset="0"/>
              <a:buChar char="•"/>
            </a:pPr>
            <a:r>
              <a:rPr lang="en-GB" sz="2200" b="1" dirty="0">
                <a:solidFill>
                  <a:srgbClr val="990000"/>
                </a:solidFill>
              </a:rPr>
              <a:t>Plastic bag for dirty clothes</a:t>
            </a:r>
          </a:p>
          <a:p>
            <a:pPr marL="285750" lvl="0" indent="-285750">
              <a:buFont typeface="Arial" panose="020B0604020202020204" pitchFamily="34" charset="0"/>
              <a:buChar char="•"/>
            </a:pPr>
            <a:r>
              <a:rPr lang="en-GB" sz="2200" b="1" dirty="0">
                <a:solidFill>
                  <a:srgbClr val="990000"/>
                </a:solidFill>
              </a:rPr>
              <a:t>A plastic bottle which can be refilled for drinks throughout the day</a:t>
            </a:r>
          </a:p>
          <a:p>
            <a:endParaRPr lang="en-GB" sz="2000" b="1" dirty="0"/>
          </a:p>
          <a:p>
            <a:pPr algn="ctr"/>
            <a:endParaRPr lang="en-GB" sz="3600" b="1"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7956949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031575-5304-4399-9D84-B8EE639D7ACC}"/>
              </a:ext>
            </a:extLst>
          </p:cNvPr>
          <p:cNvSpPr txBox="1"/>
          <p:nvPr/>
        </p:nvSpPr>
        <p:spPr>
          <a:xfrm>
            <a:off x="768627" y="132522"/>
            <a:ext cx="10760765" cy="12341840"/>
          </a:xfrm>
          <a:prstGeom prst="rect">
            <a:avLst/>
          </a:prstGeom>
          <a:noFill/>
        </p:spPr>
        <p:txBody>
          <a:bodyPr wrap="square" rtlCol="0">
            <a:spAutoFit/>
          </a:bodyPr>
          <a:lstStyle/>
          <a:p>
            <a:r>
              <a:rPr lang="en-GB" sz="3600" b="1" dirty="0"/>
              <a:t>Kit List</a:t>
            </a:r>
          </a:p>
          <a:p>
            <a:endParaRPr lang="en-GB" sz="2800" b="1" dirty="0"/>
          </a:p>
          <a:p>
            <a:pPr marL="342900" lvl="0" indent="-342900">
              <a:buFont typeface="Arial" panose="020B0604020202020204" pitchFamily="34" charset="0"/>
              <a:buChar char="•"/>
            </a:pPr>
            <a:r>
              <a:rPr lang="en-GB" sz="2200" b="1" dirty="0">
                <a:solidFill>
                  <a:srgbClr val="990000"/>
                </a:solidFill>
              </a:rPr>
              <a:t>A small back pack or rucksack which children will use to carry their lunch and other essentials during the day</a:t>
            </a:r>
          </a:p>
          <a:p>
            <a:pPr marL="342900" lvl="0" indent="-342900">
              <a:buFont typeface="Arial" panose="020B0604020202020204" pitchFamily="34" charset="0"/>
              <a:buChar char="•"/>
            </a:pPr>
            <a:r>
              <a:rPr lang="en-GB" sz="2200" b="1" dirty="0">
                <a:solidFill>
                  <a:srgbClr val="990000"/>
                </a:solidFill>
              </a:rPr>
              <a:t>Cap or hat in warm weather</a:t>
            </a:r>
          </a:p>
          <a:p>
            <a:pPr marL="342900" lvl="0" indent="-342900">
              <a:buFont typeface="Arial" panose="020B0604020202020204" pitchFamily="34" charset="0"/>
              <a:buChar char="•"/>
            </a:pPr>
            <a:r>
              <a:rPr lang="en-GB" sz="2200" b="1" dirty="0">
                <a:solidFill>
                  <a:srgbClr val="990000"/>
                </a:solidFill>
              </a:rPr>
              <a:t>Sun cream</a:t>
            </a:r>
          </a:p>
          <a:p>
            <a:pPr marL="342900" lvl="0" indent="-342900">
              <a:buFont typeface="Arial" panose="020B0604020202020204" pitchFamily="34" charset="0"/>
              <a:buChar char="•"/>
            </a:pPr>
            <a:r>
              <a:rPr lang="en-GB" sz="2200" b="1" dirty="0">
                <a:solidFill>
                  <a:srgbClr val="990000"/>
                </a:solidFill>
              </a:rPr>
              <a:t>A </a:t>
            </a:r>
            <a:r>
              <a:rPr lang="en-GB" sz="2200" b="1" i="1" dirty="0">
                <a:solidFill>
                  <a:srgbClr val="FF0000"/>
                </a:solidFill>
              </a:rPr>
              <a:t>maximum of £10.00 </a:t>
            </a:r>
            <a:r>
              <a:rPr lang="en-GB" sz="2200" b="1" dirty="0">
                <a:solidFill>
                  <a:srgbClr val="990000"/>
                </a:solidFill>
              </a:rPr>
              <a:t>spending money preferably in a purse/wallet. Staff will not be taking any responsibility for this money and therefore children will need to ensure it is looked after. </a:t>
            </a:r>
          </a:p>
          <a:p>
            <a:pPr marL="342900" lvl="0" indent="-342900">
              <a:buFont typeface="Arial" panose="020B0604020202020204" pitchFamily="34" charset="0"/>
              <a:buChar char="•"/>
            </a:pPr>
            <a:r>
              <a:rPr lang="en-GB" sz="2200" b="1" dirty="0">
                <a:solidFill>
                  <a:srgbClr val="990000"/>
                </a:solidFill>
              </a:rPr>
              <a:t>A waterproof coat (hopefully this won’t be needed!)</a:t>
            </a:r>
          </a:p>
          <a:p>
            <a:pPr marL="342900" lvl="0" indent="-342900">
              <a:buFont typeface="Arial" panose="020B0604020202020204" pitchFamily="34" charset="0"/>
              <a:buChar char="•"/>
            </a:pPr>
            <a:r>
              <a:rPr lang="en-GB" sz="2200" b="1" i="1" dirty="0">
                <a:solidFill>
                  <a:srgbClr val="FF0000"/>
                </a:solidFill>
              </a:rPr>
              <a:t>NO mobile phones or tablets are allowed</a:t>
            </a:r>
            <a:r>
              <a:rPr lang="en-GB" sz="2200" b="1" dirty="0">
                <a:solidFill>
                  <a:srgbClr val="990000"/>
                </a:solidFill>
              </a:rPr>
              <a:t>. Any mobile phone or tablet that is taken </a:t>
            </a:r>
            <a:r>
              <a:rPr lang="en-GB" sz="2200" b="1" i="1" dirty="0">
                <a:solidFill>
                  <a:srgbClr val="FF0000"/>
                </a:solidFill>
              </a:rPr>
              <a:t>will be confiscated </a:t>
            </a:r>
            <a:r>
              <a:rPr lang="en-GB" sz="2200" b="1" dirty="0">
                <a:solidFill>
                  <a:srgbClr val="990000"/>
                </a:solidFill>
              </a:rPr>
              <a:t>until the end of the visit and only returned when we come back to school. </a:t>
            </a:r>
          </a:p>
          <a:p>
            <a:pPr marL="342900" lvl="0" indent="-342900">
              <a:buFont typeface="Arial" panose="020B0604020202020204" pitchFamily="34" charset="0"/>
              <a:buChar char="•"/>
            </a:pPr>
            <a:r>
              <a:rPr lang="en-GB" sz="2200" b="1" dirty="0">
                <a:solidFill>
                  <a:srgbClr val="990000"/>
                </a:solidFill>
              </a:rPr>
              <a:t>A camera can be taken but we recommend a disposable camera which should be clearly labelled with the child’s name. The school will take no responsibility for any lost or damaged items.</a:t>
            </a:r>
          </a:p>
          <a:p>
            <a:pPr marL="342900" lvl="0" indent="-342900">
              <a:buFont typeface="Arial" panose="020B0604020202020204" pitchFamily="34" charset="0"/>
              <a:buChar char="•"/>
            </a:pPr>
            <a:r>
              <a:rPr lang="en-GB" sz="2200" b="1" dirty="0">
                <a:solidFill>
                  <a:srgbClr val="990000"/>
                </a:solidFill>
              </a:rPr>
              <a:t>A teddy or snuggly toy</a:t>
            </a:r>
          </a:p>
          <a:p>
            <a:pPr marL="342900" lvl="0" indent="-342900">
              <a:buFont typeface="Arial" panose="020B0604020202020204" pitchFamily="34" charset="0"/>
              <a:buChar char="•"/>
            </a:pPr>
            <a:r>
              <a:rPr lang="en-GB" sz="2200" b="1" dirty="0">
                <a:solidFill>
                  <a:srgbClr val="990000"/>
                </a:solidFill>
              </a:rPr>
              <a:t>Books/ colouring/ games for room/evening activities, e.g. cards, Uno or dominoes</a:t>
            </a:r>
          </a:p>
          <a:p>
            <a:endParaRPr lang="en-GB" sz="2000" b="1" dirty="0"/>
          </a:p>
          <a:p>
            <a:pPr algn="ctr"/>
            <a:endParaRPr lang="en-GB" sz="3600" b="1"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5679362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031575-5304-4399-9D84-B8EE639D7ACC}"/>
              </a:ext>
            </a:extLst>
          </p:cNvPr>
          <p:cNvSpPr txBox="1"/>
          <p:nvPr/>
        </p:nvSpPr>
        <p:spPr>
          <a:xfrm>
            <a:off x="768627" y="132522"/>
            <a:ext cx="10760765" cy="12264896"/>
          </a:xfrm>
          <a:prstGeom prst="rect">
            <a:avLst/>
          </a:prstGeom>
          <a:noFill/>
        </p:spPr>
        <p:txBody>
          <a:bodyPr wrap="square" rtlCol="0">
            <a:spAutoFit/>
          </a:bodyPr>
          <a:lstStyle/>
          <a:p>
            <a:r>
              <a:rPr lang="en-GB" sz="3600" b="1" dirty="0"/>
              <a:t>Risk Assessments</a:t>
            </a:r>
          </a:p>
          <a:p>
            <a:endParaRPr lang="en-GB" sz="3200" b="1" dirty="0"/>
          </a:p>
          <a:p>
            <a:r>
              <a:rPr lang="en-GB" sz="3150" b="1" dirty="0"/>
              <a:t>Trips such as this do not plan themselves! In order to run this visit, planning started last term. As staff, we have to be able to satisfy both the school governing body and Cheshire East Borough Council that appropriate risk assessments have been undertaken to ensure the safeguarding of ALL participants – and that those risk assessments are fit for purpose. Mr </a:t>
            </a:r>
            <a:r>
              <a:rPr lang="en-GB" sz="3150" b="1" dirty="0" err="1"/>
              <a:t>Birchenough</a:t>
            </a:r>
            <a:r>
              <a:rPr lang="en-GB" sz="3150" b="1" dirty="0"/>
              <a:t> has completed visits to the city and all risk assessments for each venue, along with those for accommodation and travel arrangements have been passed by the risk assessment team. However. . .</a:t>
            </a:r>
          </a:p>
          <a:p>
            <a:endParaRPr lang="en-GB" sz="2800" b="1" dirty="0"/>
          </a:p>
          <a:p>
            <a:endParaRPr lang="en-GB" sz="2000" b="1" dirty="0"/>
          </a:p>
          <a:p>
            <a:pPr algn="ctr"/>
            <a:endParaRPr lang="en-GB" sz="3600" b="1"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026020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031575-5304-4399-9D84-B8EE639D7ACC}"/>
              </a:ext>
            </a:extLst>
          </p:cNvPr>
          <p:cNvSpPr txBox="1"/>
          <p:nvPr/>
        </p:nvSpPr>
        <p:spPr>
          <a:xfrm>
            <a:off x="768627" y="132522"/>
            <a:ext cx="10760765" cy="12988171"/>
          </a:xfrm>
          <a:prstGeom prst="rect">
            <a:avLst/>
          </a:prstGeom>
          <a:noFill/>
        </p:spPr>
        <p:txBody>
          <a:bodyPr wrap="square" rtlCol="0">
            <a:spAutoFit/>
          </a:bodyPr>
          <a:lstStyle/>
          <a:p>
            <a:r>
              <a:rPr lang="en-GB" sz="3600" b="1" dirty="0"/>
              <a:t>Risk Assessments 2</a:t>
            </a:r>
          </a:p>
          <a:p>
            <a:endParaRPr lang="en-GB" sz="2800" b="1" dirty="0"/>
          </a:p>
          <a:p>
            <a:pPr algn="ctr"/>
            <a:r>
              <a:rPr lang="en-GB" sz="2800" b="1" dirty="0"/>
              <a:t>Whilst we will do everything possible to ensure the safety of the children during the visit, there is a reciprocal expectation.</a:t>
            </a:r>
          </a:p>
          <a:p>
            <a:pPr algn="ctr"/>
            <a:r>
              <a:rPr lang="en-GB" sz="2800" b="1" dirty="0">
                <a:solidFill>
                  <a:srgbClr val="990000"/>
                </a:solidFill>
              </a:rPr>
              <a:t>Behaviour on school visits at The Berkeley – including residentials, has always been consistently exceptional and has always been recognised as such. In order to ensure that children are kept safe, it is expected that behaviour will, at all times be excellent. </a:t>
            </a:r>
          </a:p>
          <a:p>
            <a:pPr algn="ctr"/>
            <a:r>
              <a:rPr lang="en-GB" sz="3150" b="1" dirty="0">
                <a:solidFill>
                  <a:srgbClr val="FF0000"/>
                </a:solidFill>
              </a:rPr>
              <a:t>We must be clear that in the case of any behaviour which threatens the safeguarding of others (or disrupts the ability of the staff to ensure safeguarding whilst acting in loco parentis) will result in parents being contacted. In such a circumstance, parents would be expected to remove their child from the visit. The understanding will be that this is a non-negotiable.</a:t>
            </a:r>
          </a:p>
          <a:p>
            <a:endParaRPr lang="en-GB" sz="2800" b="1" dirty="0"/>
          </a:p>
          <a:p>
            <a:endParaRPr lang="en-GB" sz="2000" b="1" dirty="0"/>
          </a:p>
          <a:p>
            <a:pPr algn="ctr"/>
            <a:endParaRPr lang="en-GB" sz="3600" b="1"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3359057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031575-5304-4399-9D84-B8EE639D7ACC}"/>
              </a:ext>
            </a:extLst>
          </p:cNvPr>
          <p:cNvSpPr txBox="1"/>
          <p:nvPr/>
        </p:nvSpPr>
        <p:spPr>
          <a:xfrm>
            <a:off x="768627" y="132522"/>
            <a:ext cx="10760765" cy="11910953"/>
          </a:xfrm>
          <a:prstGeom prst="rect">
            <a:avLst/>
          </a:prstGeom>
          <a:noFill/>
        </p:spPr>
        <p:txBody>
          <a:bodyPr wrap="square" rtlCol="0">
            <a:spAutoFit/>
          </a:bodyPr>
          <a:lstStyle/>
          <a:p>
            <a:r>
              <a:rPr lang="en-GB" sz="3600" b="1" dirty="0"/>
              <a:t>Medicines</a:t>
            </a:r>
          </a:p>
          <a:p>
            <a:endParaRPr lang="en-GB" sz="3600" b="1" dirty="0"/>
          </a:p>
          <a:p>
            <a:r>
              <a:rPr lang="en-GB" sz="3200" b="1" dirty="0"/>
              <a:t>Please note that in order to administer any medicines, staff must have a signed consent form. Unfortunately staff cannot administer any form of medication without a signed form. Please do make sure that this has been completed in advance of the visit, with dosage times and frequency clearly marked. Medicines should be brought on the day of departure and handed directly to the class teacher.</a:t>
            </a:r>
          </a:p>
          <a:p>
            <a:endParaRPr lang="en-GB" sz="3200" b="1" dirty="0"/>
          </a:p>
          <a:p>
            <a:endParaRPr lang="en-GB" sz="3200" b="1" dirty="0"/>
          </a:p>
          <a:p>
            <a:endParaRPr lang="en-GB" sz="2800" b="1" dirty="0"/>
          </a:p>
          <a:p>
            <a:endParaRPr lang="en-GB" sz="2000" b="1" dirty="0"/>
          </a:p>
          <a:p>
            <a:pPr algn="ctr"/>
            <a:endParaRPr lang="en-GB" sz="3600" b="1"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6332917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emplate>Integral</Template>
  <TotalTime>481</TotalTime>
  <Words>1256</Words>
  <Application>Microsoft Office PowerPoint</Application>
  <PresentationFormat>Widescreen</PresentationFormat>
  <Paragraphs>337</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Times New Roman</vt:lpstr>
      <vt:lpstr>Tw Cen MT</vt:lpstr>
      <vt:lpstr>Tw Cen MT Condensed</vt:lpstr>
      <vt:lpstr>Wingdings 3</vt:lpstr>
      <vt:lpstr>Integral</vt:lpstr>
      <vt:lpstr>The Berkeley academy  year 6  York visit 2026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Berkeley academy  year 6  York visit 2018</dc:title>
  <dc:creator>Richard</dc:creator>
  <cp:lastModifiedBy>Berkeley Deputy</cp:lastModifiedBy>
  <cp:revision>44</cp:revision>
  <dcterms:created xsi:type="dcterms:W3CDTF">2018-05-21T09:17:11Z</dcterms:created>
  <dcterms:modified xsi:type="dcterms:W3CDTF">2026-01-15T18:08:47Z</dcterms:modified>
</cp:coreProperties>
</file>