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78" r:id="rId4"/>
    <p:sldId id="282" r:id="rId5"/>
    <p:sldId id="258" r:id="rId6"/>
    <p:sldId id="259" r:id="rId7"/>
    <p:sldId id="262" r:id="rId8"/>
    <p:sldId id="263" r:id="rId9"/>
    <p:sldId id="265" r:id="rId10"/>
    <p:sldId id="283" r:id="rId11"/>
    <p:sldId id="284" r:id="rId12"/>
    <p:sldId id="260" r:id="rId13"/>
    <p:sldId id="271" r:id="rId14"/>
    <p:sldId id="274"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2"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C2D172-05F8-457A-AEED-6123F465DF5F}"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3772757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C2D172-05F8-457A-AEED-6123F465DF5F}"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3872222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C2D172-05F8-457A-AEED-6123F465DF5F}"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1874124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C2D172-05F8-457A-AEED-6123F465DF5F}"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1690494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C2D172-05F8-457A-AEED-6123F465DF5F}" type="datetimeFigureOut">
              <a:rPr lang="en-GB" smtClean="0"/>
              <a:t>19/03/2026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2458787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C2D172-05F8-457A-AEED-6123F465DF5F}" type="datetimeFigureOut">
              <a:rPr lang="en-GB" smtClean="0"/>
              <a:t>19/03/2026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1375953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C2D172-05F8-457A-AEED-6123F465DF5F}" type="datetimeFigureOut">
              <a:rPr lang="en-GB" smtClean="0"/>
              <a:t>19/03/2026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3736305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C2D172-05F8-457A-AEED-6123F465DF5F}"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1182127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C2D172-05F8-457A-AEED-6123F465DF5F}" type="datetimeFigureOut">
              <a:rPr lang="en-GB" smtClean="0"/>
              <a:t>19/03/2026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755624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C2D172-05F8-457A-AEED-6123F465DF5F}"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407481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C2D172-05F8-457A-AEED-6123F465DF5F}" type="datetimeFigureOut">
              <a:rPr lang="en-GB" smtClean="0"/>
              <a:t>19/03/2026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52BE38-8612-415B-9258-78B88C40C1B5}" type="slidenum">
              <a:rPr lang="en-GB" smtClean="0"/>
              <a:t>‹#›</a:t>
            </a:fld>
            <a:endParaRPr lang="en-GB"/>
          </a:p>
        </p:txBody>
      </p:sp>
    </p:spTree>
    <p:extLst>
      <p:ext uri="{BB962C8B-B14F-4D97-AF65-F5344CB8AC3E}">
        <p14:creationId xmlns:p14="http://schemas.microsoft.com/office/powerpoint/2010/main" val="2284308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CCFF">
            <a:alpha val="47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C2D172-05F8-457A-AEED-6123F465DF5F}" type="datetimeFigureOut">
              <a:rPr lang="en-GB" smtClean="0"/>
              <a:t>19/03/2026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52BE38-8612-415B-9258-78B88C40C1B5}" type="slidenum">
              <a:rPr lang="en-GB" smtClean="0"/>
              <a:t>‹#›</a:t>
            </a:fld>
            <a:endParaRPr lang="en-GB"/>
          </a:p>
        </p:txBody>
      </p:sp>
    </p:spTree>
    <p:extLst>
      <p:ext uri="{BB962C8B-B14F-4D97-AF65-F5344CB8AC3E}">
        <p14:creationId xmlns:p14="http://schemas.microsoft.com/office/powerpoint/2010/main" val="20176405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580188"/>
            <a:ext cx="12192000" cy="2387600"/>
          </a:xfrm>
        </p:spPr>
        <p:txBody>
          <a:bodyPr>
            <a:noAutofit/>
          </a:bodyPr>
          <a:lstStyle/>
          <a:p>
            <a:r>
              <a:rPr lang="en-GB" sz="8800" dirty="0">
                <a:latin typeface="Berlin Sans FB" panose="020E0602020502020306" pitchFamily="34" charset="0"/>
              </a:rPr>
              <a:t>Year 4 Residential </a:t>
            </a:r>
            <a:br>
              <a:rPr lang="en-GB" sz="8800" dirty="0">
                <a:latin typeface="Berlin Sans FB" panose="020E0602020502020306" pitchFamily="34" charset="0"/>
              </a:rPr>
            </a:br>
            <a:r>
              <a:rPr lang="en-GB" sz="8800" dirty="0">
                <a:latin typeface="Berlin Sans FB" panose="020E0602020502020306" pitchFamily="34" charset="0"/>
              </a:rPr>
              <a:t>2026</a:t>
            </a:r>
          </a:p>
        </p:txBody>
      </p:sp>
      <p:pic>
        <p:nvPicPr>
          <p:cNvPr id="3" name="Picture 2">
            <a:extLst>
              <a:ext uri="{FF2B5EF4-FFF2-40B4-BE49-F238E27FC236}">
                <a16:creationId xmlns:a16="http://schemas.microsoft.com/office/drawing/2014/main" id="{2CF8FBF2-BFE8-4A98-B435-3C27DDB42553}"/>
              </a:ext>
            </a:extLst>
          </p:cNvPr>
          <p:cNvPicPr>
            <a:picLocks noChangeAspect="1"/>
          </p:cNvPicPr>
          <p:nvPr/>
        </p:nvPicPr>
        <p:blipFill>
          <a:blip r:embed="rId2"/>
          <a:stretch>
            <a:fillRect/>
          </a:stretch>
        </p:blipFill>
        <p:spPr>
          <a:xfrm>
            <a:off x="3438110" y="2967788"/>
            <a:ext cx="5577705" cy="3746082"/>
          </a:xfrm>
          <a:prstGeom prst="rect">
            <a:avLst/>
          </a:prstGeom>
        </p:spPr>
      </p:pic>
    </p:spTree>
    <p:extLst>
      <p:ext uri="{BB962C8B-B14F-4D97-AF65-F5344CB8AC3E}">
        <p14:creationId xmlns:p14="http://schemas.microsoft.com/office/powerpoint/2010/main" val="2768301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65125"/>
            <a:ext cx="10515600" cy="1325563"/>
          </a:xfrm>
        </p:spPr>
        <p:txBody>
          <a:bodyPr>
            <a:normAutofit/>
          </a:bodyPr>
          <a:lstStyle/>
          <a:p>
            <a:r>
              <a:rPr lang="en-GB" sz="6000" dirty="0">
                <a:latin typeface="Berlin Sans FB" panose="020E0602020502020306" pitchFamily="34" charset="0"/>
              </a:rPr>
              <a:t>Dates </a:t>
            </a:r>
          </a:p>
        </p:txBody>
      </p:sp>
      <p:sp>
        <p:nvSpPr>
          <p:cNvPr id="3" name="Content Placeholder 2"/>
          <p:cNvSpPr>
            <a:spLocks noGrp="1"/>
          </p:cNvSpPr>
          <p:nvPr>
            <p:ph idx="1"/>
          </p:nvPr>
        </p:nvSpPr>
        <p:spPr>
          <a:xfrm>
            <a:off x="762000" y="1690688"/>
            <a:ext cx="10515600" cy="4351338"/>
          </a:xfrm>
        </p:spPr>
        <p:txBody>
          <a:bodyPr>
            <a:normAutofit/>
          </a:bodyPr>
          <a:lstStyle/>
          <a:p>
            <a:pPr marL="0" indent="0">
              <a:buNone/>
            </a:pPr>
            <a:r>
              <a:rPr lang="en-GB" sz="3200" u="sng" dirty="0">
                <a:latin typeface="Berlin Sans FB" panose="020E0602020502020306" pitchFamily="34" charset="0"/>
                <a:cs typeface="Arial" panose="020B0604020202020204" pitchFamily="34" charset="0"/>
              </a:rPr>
              <a:t>Class 10 </a:t>
            </a:r>
          </a:p>
          <a:p>
            <a:pPr marL="0" indent="0">
              <a:buNone/>
            </a:pPr>
            <a:r>
              <a:rPr lang="en-GB" sz="3200" dirty="0">
                <a:latin typeface="Berlin Sans FB" panose="020E0602020502020306" pitchFamily="34" charset="0"/>
                <a:cs typeface="Arial" panose="020B0604020202020204" pitchFamily="34" charset="0"/>
              </a:rPr>
              <a:t>Leaving on Wednesday (9.30am) and returning on Thursday (3.20pm)</a:t>
            </a:r>
          </a:p>
          <a:p>
            <a:pPr marL="0" indent="0">
              <a:buNone/>
            </a:pPr>
            <a:endParaRPr lang="en-GB" sz="3200" dirty="0">
              <a:latin typeface="Berlin Sans FB" panose="020E0602020502020306" pitchFamily="34" charset="0"/>
              <a:cs typeface="Arial" panose="020B0604020202020204" pitchFamily="34" charset="0"/>
            </a:endParaRPr>
          </a:p>
          <a:p>
            <a:pPr marL="0" indent="0">
              <a:buNone/>
            </a:pPr>
            <a:r>
              <a:rPr lang="en-GB" sz="3200" u="sng" dirty="0">
                <a:latin typeface="Berlin Sans FB" panose="020E0602020502020306" pitchFamily="34" charset="0"/>
                <a:cs typeface="Arial" panose="020B0604020202020204" pitchFamily="34" charset="0"/>
              </a:rPr>
              <a:t>Class 9  </a:t>
            </a:r>
          </a:p>
          <a:p>
            <a:pPr marL="0" indent="0">
              <a:buNone/>
            </a:pPr>
            <a:r>
              <a:rPr lang="en-GB" sz="3200" dirty="0">
                <a:latin typeface="Berlin Sans FB" panose="020E0602020502020306" pitchFamily="34" charset="0"/>
                <a:cs typeface="Arial" panose="020B0604020202020204" pitchFamily="34" charset="0"/>
              </a:rPr>
              <a:t>Leaving on Thursday (9.30am) and returning on Friday  (3.20pm)</a:t>
            </a:r>
          </a:p>
          <a:p>
            <a:pPr marL="0" indent="0">
              <a:buNone/>
            </a:pPr>
            <a:endParaRPr lang="en-GB" sz="3200" dirty="0">
              <a:latin typeface="Berlin Sans FB" panose="020E0602020502020306" pitchFamily="34" charset="0"/>
              <a:cs typeface="Arial" panose="020B0604020202020204" pitchFamily="34" charset="0"/>
            </a:endParaRPr>
          </a:p>
          <a:p>
            <a:pPr marL="0" indent="0">
              <a:buNone/>
            </a:pP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466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2C98F-853A-4873-8EB9-9744BC685544}"/>
              </a:ext>
            </a:extLst>
          </p:cNvPr>
          <p:cNvSpPr>
            <a:spLocks noGrp="1"/>
          </p:cNvSpPr>
          <p:nvPr>
            <p:ph type="title"/>
          </p:nvPr>
        </p:nvSpPr>
        <p:spPr/>
        <p:txBody>
          <a:bodyPr/>
          <a:lstStyle/>
          <a:p>
            <a:pPr algn="ctr"/>
            <a:r>
              <a:rPr lang="en-GB" dirty="0">
                <a:latin typeface="Berlin Sans FB" panose="020E0602020502020306" pitchFamily="34" charset="0"/>
              </a:rPr>
              <a:t>Roman experience</a:t>
            </a:r>
          </a:p>
        </p:txBody>
      </p:sp>
      <p:sp>
        <p:nvSpPr>
          <p:cNvPr id="3" name="Content Placeholder 2">
            <a:extLst>
              <a:ext uri="{FF2B5EF4-FFF2-40B4-BE49-F238E27FC236}">
                <a16:creationId xmlns:a16="http://schemas.microsoft.com/office/drawing/2014/main" id="{ECA4CB40-6ECD-4009-99E4-9F6D4F586F7B}"/>
              </a:ext>
            </a:extLst>
          </p:cNvPr>
          <p:cNvSpPr>
            <a:spLocks noGrp="1"/>
          </p:cNvSpPr>
          <p:nvPr>
            <p:ph idx="1"/>
          </p:nvPr>
        </p:nvSpPr>
        <p:spPr>
          <a:xfrm>
            <a:off x="3472719" y="1663160"/>
            <a:ext cx="8146774" cy="4724388"/>
          </a:xfrm>
        </p:spPr>
        <p:txBody>
          <a:bodyPr>
            <a:normAutofit lnSpcReduction="10000"/>
          </a:bodyPr>
          <a:lstStyle/>
          <a:p>
            <a:r>
              <a:rPr lang="en-GB" dirty="0">
                <a:latin typeface="Berlin Sans FB" panose="020E0602020502020306" pitchFamily="34" charset="0"/>
              </a:rPr>
              <a:t>The popular Roman school trip is ‘The Roman Empire and It’s Impact on Britain’. This session is designed to help pupils explore life in Roman times and investigate the Romanisation of Britain. The day includes:</a:t>
            </a:r>
          </a:p>
          <a:p>
            <a:r>
              <a:rPr lang="en-GB" dirty="0">
                <a:latin typeface="Berlin Sans FB" panose="020E0602020502020306" pitchFamily="34" charset="0"/>
              </a:rPr>
              <a:t>Interactive session </a:t>
            </a:r>
          </a:p>
          <a:p>
            <a:r>
              <a:rPr lang="en-GB" dirty="0">
                <a:latin typeface="Berlin Sans FB" panose="020E0602020502020306" pitchFamily="34" charset="0"/>
              </a:rPr>
              <a:t>Tour around the museum </a:t>
            </a:r>
          </a:p>
          <a:p>
            <a:r>
              <a:rPr lang="en-GB" dirty="0">
                <a:latin typeface="Berlin Sans FB" panose="020E0602020502020306" pitchFamily="34" charset="0"/>
              </a:rPr>
              <a:t>A march with a Roman soldier around his fortress home</a:t>
            </a:r>
          </a:p>
          <a:p>
            <a:r>
              <a:rPr lang="en-GB" dirty="0">
                <a:latin typeface="Berlin Sans FB" panose="020E0602020502020306" pitchFamily="34" charset="0"/>
              </a:rPr>
              <a:t>Lunch – please provide packaging that can be binned/recycled</a:t>
            </a:r>
          </a:p>
          <a:p>
            <a:endParaRPr lang="en-GB" dirty="0"/>
          </a:p>
        </p:txBody>
      </p:sp>
      <p:pic>
        <p:nvPicPr>
          <p:cNvPr id="4" name="Picture 3">
            <a:extLst>
              <a:ext uri="{FF2B5EF4-FFF2-40B4-BE49-F238E27FC236}">
                <a16:creationId xmlns:a16="http://schemas.microsoft.com/office/drawing/2014/main" id="{21D8A563-F247-43F3-9587-38861ED14B55}"/>
              </a:ext>
            </a:extLst>
          </p:cNvPr>
          <p:cNvPicPr>
            <a:picLocks noChangeAspect="1"/>
          </p:cNvPicPr>
          <p:nvPr/>
        </p:nvPicPr>
        <p:blipFill>
          <a:blip r:embed="rId2"/>
          <a:stretch>
            <a:fillRect/>
          </a:stretch>
        </p:blipFill>
        <p:spPr>
          <a:xfrm>
            <a:off x="572507" y="1663160"/>
            <a:ext cx="2634519" cy="3531680"/>
          </a:xfrm>
          <a:prstGeom prst="rect">
            <a:avLst/>
          </a:prstGeom>
        </p:spPr>
      </p:pic>
    </p:spTree>
    <p:extLst>
      <p:ext uri="{BB962C8B-B14F-4D97-AF65-F5344CB8AC3E}">
        <p14:creationId xmlns:p14="http://schemas.microsoft.com/office/powerpoint/2010/main" val="2524637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87A27C-ACB0-460F-8A43-C2F436F003AF}"/>
              </a:ext>
            </a:extLst>
          </p:cNvPr>
          <p:cNvPicPr>
            <a:picLocks noChangeAspect="1"/>
          </p:cNvPicPr>
          <p:nvPr/>
        </p:nvPicPr>
        <p:blipFill>
          <a:blip r:embed="rId2"/>
          <a:stretch>
            <a:fillRect/>
          </a:stretch>
        </p:blipFill>
        <p:spPr>
          <a:xfrm>
            <a:off x="284365" y="238502"/>
            <a:ext cx="6008769" cy="2943484"/>
          </a:xfrm>
          <a:prstGeom prst="rect">
            <a:avLst/>
          </a:prstGeom>
        </p:spPr>
      </p:pic>
      <p:pic>
        <p:nvPicPr>
          <p:cNvPr id="6" name="Picture 5">
            <a:extLst>
              <a:ext uri="{FF2B5EF4-FFF2-40B4-BE49-F238E27FC236}">
                <a16:creationId xmlns:a16="http://schemas.microsoft.com/office/drawing/2014/main" id="{D8B0A15D-C32F-4201-A50D-9A08B8017403}"/>
              </a:ext>
            </a:extLst>
          </p:cNvPr>
          <p:cNvPicPr>
            <a:picLocks noChangeAspect="1"/>
          </p:cNvPicPr>
          <p:nvPr/>
        </p:nvPicPr>
        <p:blipFill>
          <a:blip r:embed="rId3"/>
          <a:stretch>
            <a:fillRect/>
          </a:stretch>
        </p:blipFill>
        <p:spPr>
          <a:xfrm>
            <a:off x="284365" y="3791238"/>
            <a:ext cx="3574894" cy="2195604"/>
          </a:xfrm>
          <a:prstGeom prst="rect">
            <a:avLst/>
          </a:prstGeom>
        </p:spPr>
      </p:pic>
      <p:pic>
        <p:nvPicPr>
          <p:cNvPr id="7" name="Picture 6">
            <a:extLst>
              <a:ext uri="{FF2B5EF4-FFF2-40B4-BE49-F238E27FC236}">
                <a16:creationId xmlns:a16="http://schemas.microsoft.com/office/drawing/2014/main" id="{E07D92AC-C62A-49CC-9932-D56C1AE908F7}"/>
              </a:ext>
            </a:extLst>
          </p:cNvPr>
          <p:cNvPicPr>
            <a:picLocks noChangeAspect="1"/>
          </p:cNvPicPr>
          <p:nvPr/>
        </p:nvPicPr>
        <p:blipFill>
          <a:blip r:embed="rId4"/>
          <a:stretch>
            <a:fillRect/>
          </a:stretch>
        </p:blipFill>
        <p:spPr>
          <a:xfrm>
            <a:off x="4747066" y="1710244"/>
            <a:ext cx="3375703" cy="2623909"/>
          </a:xfrm>
          <a:prstGeom prst="rect">
            <a:avLst/>
          </a:prstGeom>
        </p:spPr>
      </p:pic>
      <p:pic>
        <p:nvPicPr>
          <p:cNvPr id="8" name="Picture 7">
            <a:extLst>
              <a:ext uri="{FF2B5EF4-FFF2-40B4-BE49-F238E27FC236}">
                <a16:creationId xmlns:a16="http://schemas.microsoft.com/office/drawing/2014/main" id="{5926BF25-286E-4494-BC6D-70977949BB7C}"/>
              </a:ext>
            </a:extLst>
          </p:cNvPr>
          <p:cNvPicPr>
            <a:picLocks noChangeAspect="1"/>
          </p:cNvPicPr>
          <p:nvPr/>
        </p:nvPicPr>
        <p:blipFill>
          <a:blip r:embed="rId5"/>
          <a:stretch>
            <a:fillRect/>
          </a:stretch>
        </p:blipFill>
        <p:spPr>
          <a:xfrm>
            <a:off x="8332740" y="1710244"/>
            <a:ext cx="3574894" cy="2671435"/>
          </a:xfrm>
          <a:prstGeom prst="rect">
            <a:avLst/>
          </a:prstGeom>
        </p:spPr>
      </p:pic>
      <p:pic>
        <p:nvPicPr>
          <p:cNvPr id="11" name="Picture 10">
            <a:extLst>
              <a:ext uri="{FF2B5EF4-FFF2-40B4-BE49-F238E27FC236}">
                <a16:creationId xmlns:a16="http://schemas.microsoft.com/office/drawing/2014/main" id="{71226C85-7981-48BF-B0F1-3E58E86AC865}"/>
              </a:ext>
            </a:extLst>
          </p:cNvPr>
          <p:cNvPicPr>
            <a:picLocks noChangeAspect="1"/>
          </p:cNvPicPr>
          <p:nvPr/>
        </p:nvPicPr>
        <p:blipFill>
          <a:blip r:embed="rId6"/>
          <a:stretch>
            <a:fillRect/>
          </a:stretch>
        </p:blipFill>
        <p:spPr>
          <a:xfrm>
            <a:off x="8610916" y="4526802"/>
            <a:ext cx="2971185" cy="2209343"/>
          </a:xfrm>
          <a:prstGeom prst="rect">
            <a:avLst/>
          </a:prstGeom>
        </p:spPr>
      </p:pic>
      <p:pic>
        <p:nvPicPr>
          <p:cNvPr id="12" name="Picture 11">
            <a:extLst>
              <a:ext uri="{FF2B5EF4-FFF2-40B4-BE49-F238E27FC236}">
                <a16:creationId xmlns:a16="http://schemas.microsoft.com/office/drawing/2014/main" id="{A747EEBC-5247-410E-B7F6-0C85866CE971}"/>
              </a:ext>
            </a:extLst>
          </p:cNvPr>
          <p:cNvPicPr>
            <a:picLocks noChangeAspect="1"/>
          </p:cNvPicPr>
          <p:nvPr/>
        </p:nvPicPr>
        <p:blipFill>
          <a:blip r:embed="rId7"/>
          <a:stretch>
            <a:fillRect/>
          </a:stretch>
        </p:blipFill>
        <p:spPr>
          <a:xfrm>
            <a:off x="4056870" y="4083256"/>
            <a:ext cx="3800084" cy="2652889"/>
          </a:xfrm>
          <a:prstGeom prst="rect">
            <a:avLst/>
          </a:prstGeom>
        </p:spPr>
      </p:pic>
    </p:spTree>
    <p:extLst>
      <p:ext uri="{BB962C8B-B14F-4D97-AF65-F5344CB8AC3E}">
        <p14:creationId xmlns:p14="http://schemas.microsoft.com/office/powerpoint/2010/main" val="2667714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Berlin Sans FB" panose="020E0602020502020306" pitchFamily="34" charset="0"/>
              </a:rPr>
              <a:t>Arrival </a:t>
            </a:r>
          </a:p>
        </p:txBody>
      </p:sp>
      <p:sp>
        <p:nvSpPr>
          <p:cNvPr id="3" name="Content Placeholder 2"/>
          <p:cNvSpPr>
            <a:spLocks noGrp="1"/>
          </p:cNvSpPr>
          <p:nvPr>
            <p:ph idx="1"/>
          </p:nvPr>
        </p:nvSpPr>
        <p:spPr>
          <a:xfrm>
            <a:off x="442063" y="1528455"/>
            <a:ext cx="5145505" cy="2653610"/>
          </a:xfrm>
        </p:spPr>
        <p:txBody>
          <a:bodyPr>
            <a:normAutofit/>
          </a:bodyPr>
          <a:lstStyle/>
          <a:p>
            <a:pPr marL="0" indent="0">
              <a:buNone/>
            </a:pPr>
            <a:r>
              <a:rPr lang="en-GB" sz="3600" dirty="0">
                <a:latin typeface="Berlin Sans FB" panose="020E0602020502020306" pitchFamily="34" charset="0"/>
                <a:cs typeface="Arial" panose="020B0604020202020204" pitchFamily="34" charset="0"/>
              </a:rPr>
              <a:t>Children will be given a health and safety briefing, shown around the building and taken to their rooms. </a:t>
            </a:r>
          </a:p>
          <a:p>
            <a:pPr marL="0" indent="0">
              <a:buNone/>
            </a:pPr>
            <a:endParaRPr lang="en-GB" sz="3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987FB1C-E2DC-4040-B6F9-ECBA3CA0720E}"/>
              </a:ext>
            </a:extLst>
          </p:cNvPr>
          <p:cNvPicPr>
            <a:picLocks noChangeAspect="1"/>
          </p:cNvPicPr>
          <p:nvPr/>
        </p:nvPicPr>
        <p:blipFill>
          <a:blip r:embed="rId2"/>
          <a:stretch>
            <a:fillRect/>
          </a:stretch>
        </p:blipFill>
        <p:spPr>
          <a:xfrm>
            <a:off x="5983704" y="1233142"/>
            <a:ext cx="5819775" cy="3838575"/>
          </a:xfrm>
          <a:prstGeom prst="rect">
            <a:avLst/>
          </a:prstGeom>
        </p:spPr>
      </p:pic>
      <p:pic>
        <p:nvPicPr>
          <p:cNvPr id="5" name="Picture 4">
            <a:extLst>
              <a:ext uri="{FF2B5EF4-FFF2-40B4-BE49-F238E27FC236}">
                <a16:creationId xmlns:a16="http://schemas.microsoft.com/office/drawing/2014/main" id="{C1E12483-D58D-4FD1-B8D1-F01FEFAC3679}"/>
              </a:ext>
            </a:extLst>
          </p:cNvPr>
          <p:cNvPicPr>
            <a:picLocks noChangeAspect="1"/>
          </p:cNvPicPr>
          <p:nvPr/>
        </p:nvPicPr>
        <p:blipFill>
          <a:blip r:embed="rId3"/>
          <a:stretch>
            <a:fillRect/>
          </a:stretch>
        </p:blipFill>
        <p:spPr>
          <a:xfrm>
            <a:off x="1681316" y="4356864"/>
            <a:ext cx="3510116" cy="2357454"/>
          </a:xfrm>
          <a:prstGeom prst="rect">
            <a:avLst/>
          </a:prstGeom>
        </p:spPr>
      </p:pic>
    </p:spTree>
    <p:extLst>
      <p:ext uri="{BB962C8B-B14F-4D97-AF65-F5344CB8AC3E}">
        <p14:creationId xmlns:p14="http://schemas.microsoft.com/office/powerpoint/2010/main" val="694895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61D8941-EA49-4175-A566-DBA2638E0273}"/>
              </a:ext>
            </a:extLst>
          </p:cNvPr>
          <p:cNvPicPr>
            <a:picLocks noChangeAspect="1"/>
          </p:cNvPicPr>
          <p:nvPr/>
        </p:nvPicPr>
        <p:blipFill>
          <a:blip r:embed="rId2"/>
          <a:stretch>
            <a:fillRect/>
          </a:stretch>
        </p:blipFill>
        <p:spPr>
          <a:xfrm>
            <a:off x="143289" y="104981"/>
            <a:ext cx="5676900" cy="3838575"/>
          </a:xfrm>
          <a:prstGeom prst="rect">
            <a:avLst/>
          </a:prstGeom>
        </p:spPr>
      </p:pic>
      <p:pic>
        <p:nvPicPr>
          <p:cNvPr id="3" name="Picture 2">
            <a:extLst>
              <a:ext uri="{FF2B5EF4-FFF2-40B4-BE49-F238E27FC236}">
                <a16:creationId xmlns:a16="http://schemas.microsoft.com/office/drawing/2014/main" id="{3991456F-19DD-4626-A3E5-C9044C90D09F}"/>
              </a:ext>
            </a:extLst>
          </p:cNvPr>
          <p:cNvPicPr>
            <a:picLocks noChangeAspect="1"/>
          </p:cNvPicPr>
          <p:nvPr/>
        </p:nvPicPr>
        <p:blipFill>
          <a:blip r:embed="rId3"/>
          <a:stretch>
            <a:fillRect/>
          </a:stretch>
        </p:blipFill>
        <p:spPr>
          <a:xfrm>
            <a:off x="5999714" y="104981"/>
            <a:ext cx="5880579" cy="3838575"/>
          </a:xfrm>
          <a:prstGeom prst="rect">
            <a:avLst/>
          </a:prstGeom>
        </p:spPr>
      </p:pic>
      <p:sp>
        <p:nvSpPr>
          <p:cNvPr id="4" name="TextBox 3">
            <a:extLst>
              <a:ext uri="{FF2B5EF4-FFF2-40B4-BE49-F238E27FC236}">
                <a16:creationId xmlns:a16="http://schemas.microsoft.com/office/drawing/2014/main" id="{BB960C8C-ADD6-4053-A7E1-EF4B3DE3381D}"/>
              </a:ext>
            </a:extLst>
          </p:cNvPr>
          <p:cNvSpPr txBox="1"/>
          <p:nvPr/>
        </p:nvSpPr>
        <p:spPr>
          <a:xfrm>
            <a:off x="4714568" y="4311217"/>
            <a:ext cx="7329948"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Berlin Sans FB" panose="020E0602020502020306" pitchFamily="34" charset="0"/>
              </a:rPr>
              <a:t>Water bottles empty in bag</a:t>
            </a:r>
          </a:p>
          <a:p>
            <a:pPr marL="285750" indent="-285750">
              <a:buFont typeface="Arial" panose="020B0604020202020204" pitchFamily="34" charset="0"/>
              <a:buChar char="•"/>
            </a:pPr>
            <a:r>
              <a:rPr lang="en-GB" sz="2800" dirty="0">
                <a:latin typeface="Berlin Sans FB" panose="020E0602020502020306" pitchFamily="34" charset="0"/>
              </a:rPr>
              <a:t>No sweets/treats in own bags! No midnight feasts!!!!</a:t>
            </a:r>
          </a:p>
          <a:p>
            <a:pPr marL="285750" indent="-285750">
              <a:buFont typeface="Arial" panose="020B0604020202020204" pitchFamily="34" charset="0"/>
              <a:buChar char="•"/>
            </a:pPr>
            <a:r>
              <a:rPr lang="en-GB" sz="2800" dirty="0">
                <a:latin typeface="Berlin Sans FB" panose="020E0602020502020306" pitchFamily="34" charset="0"/>
              </a:rPr>
              <a:t>Kitchen so children will be able to have cold/warm drinks &amp; a biscuit.</a:t>
            </a:r>
          </a:p>
        </p:txBody>
      </p:sp>
      <p:pic>
        <p:nvPicPr>
          <p:cNvPr id="5" name="Picture 4">
            <a:extLst>
              <a:ext uri="{FF2B5EF4-FFF2-40B4-BE49-F238E27FC236}">
                <a16:creationId xmlns:a16="http://schemas.microsoft.com/office/drawing/2014/main" id="{8F070C8C-3F05-434D-8224-CC54E8DD4A7B}"/>
              </a:ext>
            </a:extLst>
          </p:cNvPr>
          <p:cNvPicPr>
            <a:picLocks noChangeAspect="1"/>
          </p:cNvPicPr>
          <p:nvPr/>
        </p:nvPicPr>
        <p:blipFill>
          <a:blip r:embed="rId4"/>
          <a:stretch>
            <a:fillRect/>
          </a:stretch>
        </p:blipFill>
        <p:spPr>
          <a:xfrm>
            <a:off x="951839" y="4116185"/>
            <a:ext cx="3487426" cy="2636834"/>
          </a:xfrm>
          <a:prstGeom prst="rect">
            <a:avLst/>
          </a:prstGeom>
        </p:spPr>
      </p:pic>
    </p:spTree>
    <p:extLst>
      <p:ext uri="{BB962C8B-B14F-4D97-AF65-F5344CB8AC3E}">
        <p14:creationId xmlns:p14="http://schemas.microsoft.com/office/powerpoint/2010/main" val="1671491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dirty="0">
                <a:latin typeface="Berlin Sans FB" panose="020E0602020502020306" pitchFamily="34" charset="0"/>
                <a:ea typeface="Verdana" panose="020B0604030504040204" pitchFamily="34" charset="0"/>
                <a:cs typeface="Verdana" panose="020B0604030504040204" pitchFamily="34" charset="0"/>
              </a:rPr>
              <a:t>Sleeping</a:t>
            </a:r>
            <a:r>
              <a:rPr lang="en-GB" dirty="0"/>
              <a:t> </a:t>
            </a:r>
          </a:p>
        </p:txBody>
      </p:sp>
      <p:sp>
        <p:nvSpPr>
          <p:cNvPr id="3" name="Content Placeholder 2"/>
          <p:cNvSpPr>
            <a:spLocks noGrp="1"/>
          </p:cNvSpPr>
          <p:nvPr>
            <p:ph idx="1"/>
          </p:nvPr>
        </p:nvSpPr>
        <p:spPr>
          <a:xfrm>
            <a:off x="838200" y="1690688"/>
            <a:ext cx="10515600" cy="4351338"/>
          </a:xfrm>
        </p:spPr>
        <p:txBody>
          <a:bodyPr>
            <a:normAutofit/>
          </a:bodyPr>
          <a:lstStyle/>
          <a:p>
            <a:r>
              <a:rPr lang="en-GB" dirty="0">
                <a:latin typeface="Berlin Sans FB" panose="020E0602020502020306" pitchFamily="34" charset="0"/>
                <a:cs typeface="Arial" panose="020B0604020202020204" pitchFamily="34" charset="0"/>
              </a:rPr>
              <a:t>Rooms will be groups of 4, in bunk beds based on their friendship choices. Boys/girls separate.  The children have chosen who they would like to be with – explain!  </a:t>
            </a:r>
          </a:p>
          <a:p>
            <a:endParaRPr lang="en-GB" dirty="0">
              <a:latin typeface="Berlin Sans FB" panose="020E0602020502020306" pitchFamily="34" charset="0"/>
              <a:cs typeface="Arial" panose="020B0604020202020204" pitchFamily="34" charset="0"/>
            </a:endParaRPr>
          </a:p>
          <a:p>
            <a:r>
              <a:rPr lang="en-GB" dirty="0">
                <a:latin typeface="Berlin Sans FB" panose="020E0602020502020306" pitchFamily="34" charset="0"/>
                <a:cs typeface="Arial" panose="020B0604020202020204" pitchFamily="34" charset="0"/>
              </a:rPr>
              <a:t>Each room has its own </a:t>
            </a:r>
            <a:r>
              <a:rPr lang="en-GB" dirty="0" err="1">
                <a:latin typeface="Berlin Sans FB" panose="020E0602020502020306" pitchFamily="34" charset="0"/>
                <a:cs typeface="Arial" panose="020B0604020202020204" pitchFamily="34" charset="0"/>
              </a:rPr>
              <a:t>ensuite</a:t>
            </a:r>
            <a:r>
              <a:rPr lang="en-GB" dirty="0">
                <a:latin typeface="Berlin Sans FB" panose="020E0602020502020306" pitchFamily="34" charset="0"/>
                <a:cs typeface="Arial" panose="020B0604020202020204" pitchFamily="34" charset="0"/>
              </a:rPr>
              <a:t>. </a:t>
            </a:r>
          </a:p>
          <a:p>
            <a:endParaRPr lang="en-GB" dirty="0">
              <a:latin typeface="Berlin Sans FB" panose="020E0602020502020306" pitchFamily="34" charset="0"/>
              <a:cs typeface="Arial" panose="020B0604020202020204" pitchFamily="34" charset="0"/>
            </a:endParaRPr>
          </a:p>
          <a:p>
            <a:r>
              <a:rPr lang="en-GB" dirty="0">
                <a:latin typeface="Berlin Sans FB" panose="020E0602020502020306" pitchFamily="34" charset="0"/>
                <a:cs typeface="Arial" panose="020B0604020202020204" pitchFamily="34" charset="0"/>
              </a:rPr>
              <a:t>Children will be shown where the teachers will be sleeping.</a:t>
            </a:r>
          </a:p>
          <a:p>
            <a:endParaRPr lang="en-GB" dirty="0">
              <a:latin typeface="Berlin Sans FB" panose="020E0602020502020306" pitchFamily="34" charset="0"/>
              <a:cs typeface="Arial" panose="020B0604020202020204" pitchFamily="34" charset="0"/>
            </a:endParaRPr>
          </a:p>
          <a:p>
            <a:r>
              <a:rPr lang="en-GB" dirty="0">
                <a:latin typeface="Berlin Sans FB" panose="020E0602020502020306" pitchFamily="34" charset="0"/>
                <a:cs typeface="Arial" panose="020B0604020202020204" pitchFamily="34" charset="0"/>
              </a:rPr>
              <a:t>We are the only school in the building.</a:t>
            </a: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3685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450F417-FCEA-4652-B1D4-9DE69B61C383}"/>
              </a:ext>
            </a:extLst>
          </p:cNvPr>
          <p:cNvPicPr>
            <a:picLocks noChangeAspect="1"/>
          </p:cNvPicPr>
          <p:nvPr/>
        </p:nvPicPr>
        <p:blipFill>
          <a:blip r:embed="rId2"/>
          <a:stretch>
            <a:fillRect/>
          </a:stretch>
        </p:blipFill>
        <p:spPr>
          <a:xfrm>
            <a:off x="1041445" y="127759"/>
            <a:ext cx="4680929" cy="3149417"/>
          </a:xfrm>
          <a:prstGeom prst="rect">
            <a:avLst/>
          </a:prstGeom>
        </p:spPr>
      </p:pic>
      <p:pic>
        <p:nvPicPr>
          <p:cNvPr id="3" name="Picture 2">
            <a:extLst>
              <a:ext uri="{FF2B5EF4-FFF2-40B4-BE49-F238E27FC236}">
                <a16:creationId xmlns:a16="http://schemas.microsoft.com/office/drawing/2014/main" id="{3091D06B-5446-41F6-9DDF-7351F8A73FB1}"/>
              </a:ext>
            </a:extLst>
          </p:cNvPr>
          <p:cNvPicPr>
            <a:picLocks noChangeAspect="1"/>
          </p:cNvPicPr>
          <p:nvPr/>
        </p:nvPicPr>
        <p:blipFill>
          <a:blip r:embed="rId3"/>
          <a:stretch>
            <a:fillRect/>
          </a:stretch>
        </p:blipFill>
        <p:spPr>
          <a:xfrm>
            <a:off x="6096000" y="174001"/>
            <a:ext cx="4178707" cy="3103175"/>
          </a:xfrm>
          <a:prstGeom prst="rect">
            <a:avLst/>
          </a:prstGeom>
        </p:spPr>
      </p:pic>
      <p:pic>
        <p:nvPicPr>
          <p:cNvPr id="4" name="Picture 3">
            <a:extLst>
              <a:ext uri="{FF2B5EF4-FFF2-40B4-BE49-F238E27FC236}">
                <a16:creationId xmlns:a16="http://schemas.microsoft.com/office/drawing/2014/main" id="{FF512E89-B958-4A1C-9631-0DD8C10C84CA}"/>
              </a:ext>
            </a:extLst>
          </p:cNvPr>
          <p:cNvPicPr>
            <a:picLocks noChangeAspect="1"/>
          </p:cNvPicPr>
          <p:nvPr/>
        </p:nvPicPr>
        <p:blipFill>
          <a:blip r:embed="rId4"/>
          <a:stretch>
            <a:fillRect/>
          </a:stretch>
        </p:blipFill>
        <p:spPr>
          <a:xfrm>
            <a:off x="4007640" y="3429000"/>
            <a:ext cx="4178707" cy="3292315"/>
          </a:xfrm>
          <a:prstGeom prst="rect">
            <a:avLst/>
          </a:prstGeom>
        </p:spPr>
      </p:pic>
    </p:spTree>
    <p:extLst>
      <p:ext uri="{BB962C8B-B14F-4D97-AF65-F5344CB8AC3E}">
        <p14:creationId xmlns:p14="http://schemas.microsoft.com/office/powerpoint/2010/main" val="2239377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latin typeface="Berlin Sans FB" panose="020E0602020502020306" pitchFamily="34" charset="0"/>
              </a:rPr>
              <a:t>Food </a:t>
            </a:r>
          </a:p>
        </p:txBody>
      </p:sp>
      <p:sp>
        <p:nvSpPr>
          <p:cNvPr id="3" name="Content Placeholder 2"/>
          <p:cNvSpPr>
            <a:spLocks noGrp="1"/>
          </p:cNvSpPr>
          <p:nvPr>
            <p:ph idx="1"/>
          </p:nvPr>
        </p:nvSpPr>
        <p:spPr>
          <a:xfrm>
            <a:off x="838200" y="1825625"/>
            <a:ext cx="10515600" cy="3336310"/>
          </a:xfrm>
        </p:spPr>
        <p:txBody>
          <a:bodyPr>
            <a:normAutofit/>
          </a:bodyPr>
          <a:lstStyle/>
          <a:p>
            <a:r>
              <a:rPr lang="en-GB" sz="2600" dirty="0">
                <a:latin typeface="Berlin Sans FB" panose="020E0602020502020306" pitchFamily="34" charset="0"/>
                <a:cs typeface="Arial" panose="020B0604020202020204" pitchFamily="34" charset="0"/>
              </a:rPr>
              <a:t>Children will bring a packed </a:t>
            </a:r>
            <a:r>
              <a:rPr lang="en-GB" sz="4000" dirty="0">
                <a:latin typeface="Berlin Sans FB" panose="020E0602020502020306" pitchFamily="34" charset="0"/>
                <a:cs typeface="Arial" panose="020B0604020202020204" pitchFamily="34" charset="0"/>
              </a:rPr>
              <a:t>lunch</a:t>
            </a:r>
            <a:r>
              <a:rPr lang="en-GB" sz="2600" dirty="0">
                <a:latin typeface="Berlin Sans FB" panose="020E0602020502020306" pitchFamily="34" charset="0"/>
                <a:cs typeface="Arial" panose="020B0604020202020204" pitchFamily="34" charset="0"/>
              </a:rPr>
              <a:t> from home/school for the first day. All other food is provided. Please bring in packaging that can be thrown away/recycled.</a:t>
            </a:r>
          </a:p>
          <a:p>
            <a:r>
              <a:rPr lang="en-GB" sz="4700" dirty="0">
                <a:latin typeface="Berlin Sans FB" panose="020E0602020502020306" pitchFamily="34" charset="0"/>
                <a:cs typeface="Arial" panose="020B0604020202020204" pitchFamily="34" charset="0"/>
              </a:rPr>
              <a:t>Breakfast</a:t>
            </a:r>
            <a:r>
              <a:rPr lang="en-GB" sz="2600" dirty="0">
                <a:latin typeface="Berlin Sans FB" panose="020E0602020502020306" pitchFamily="34" charset="0"/>
                <a:cs typeface="Arial" panose="020B0604020202020204" pitchFamily="34" charset="0"/>
              </a:rPr>
              <a:t>- The YHA breakfast consists of a continental buffet from which you may help yourself and a full/vegetarian English breakfast served by the YHA team.  They do not require breakfast choices in advance.  </a:t>
            </a:r>
          </a:p>
          <a:p>
            <a:endParaRPr lang="en-GB" sz="26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7F0485E-2582-456C-BA8C-F2EDFC46CC35}"/>
              </a:ext>
            </a:extLst>
          </p:cNvPr>
          <p:cNvPicPr>
            <a:picLocks noChangeAspect="1"/>
          </p:cNvPicPr>
          <p:nvPr/>
        </p:nvPicPr>
        <p:blipFill>
          <a:blip r:embed="rId2"/>
          <a:stretch>
            <a:fillRect/>
          </a:stretch>
        </p:blipFill>
        <p:spPr>
          <a:xfrm>
            <a:off x="4572922" y="4854575"/>
            <a:ext cx="2190750" cy="1638300"/>
          </a:xfrm>
          <a:prstGeom prst="rect">
            <a:avLst/>
          </a:prstGeom>
        </p:spPr>
      </p:pic>
    </p:spTree>
    <p:extLst>
      <p:ext uri="{BB962C8B-B14F-4D97-AF65-F5344CB8AC3E}">
        <p14:creationId xmlns:p14="http://schemas.microsoft.com/office/powerpoint/2010/main" val="167105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B7FE7B-2CCB-423B-920B-07DCAB64BA70}"/>
              </a:ext>
            </a:extLst>
          </p:cNvPr>
          <p:cNvSpPr>
            <a:spLocks noGrp="1"/>
          </p:cNvSpPr>
          <p:nvPr>
            <p:ph idx="1"/>
          </p:nvPr>
        </p:nvSpPr>
        <p:spPr>
          <a:xfrm>
            <a:off x="427703" y="176981"/>
            <a:ext cx="11326762" cy="6046838"/>
          </a:xfrm>
        </p:spPr>
        <p:txBody>
          <a:bodyPr>
            <a:normAutofit fontScale="25000" lnSpcReduction="20000"/>
          </a:bodyPr>
          <a:lstStyle/>
          <a:p>
            <a:pPr marL="0" indent="0">
              <a:buNone/>
            </a:pPr>
            <a:r>
              <a:rPr lang="en-GB" sz="16000" dirty="0">
                <a:latin typeface="Berlin Sans FB" panose="020E0602020502020306" pitchFamily="34" charset="0"/>
              </a:rPr>
              <a:t>Evening meal </a:t>
            </a:r>
            <a:r>
              <a:rPr lang="en-GB" sz="16000" dirty="0"/>
              <a:t>- </a:t>
            </a:r>
            <a:r>
              <a:rPr lang="en-GB" sz="9600" dirty="0"/>
              <a:t>There is a wide choice children can choose from.</a:t>
            </a:r>
          </a:p>
          <a:p>
            <a:pPr marL="0" indent="0">
              <a:buNone/>
            </a:pPr>
            <a:endParaRPr lang="en-GB" sz="9600" dirty="0"/>
          </a:p>
          <a:p>
            <a:pPr marL="0" indent="0">
              <a:buNone/>
            </a:pPr>
            <a:r>
              <a:rPr lang="en-GB" sz="8600" b="1" u="sng" dirty="0">
                <a:solidFill>
                  <a:srgbClr val="FF0000"/>
                </a:solidFill>
              </a:rPr>
              <a:t>Class 10 </a:t>
            </a:r>
            <a:endParaRPr lang="en-GB" sz="8600" b="1" dirty="0">
              <a:solidFill>
                <a:srgbClr val="FF0000"/>
              </a:solidFill>
            </a:endParaRPr>
          </a:p>
          <a:p>
            <a:pPr marL="0" indent="0">
              <a:buNone/>
            </a:pPr>
            <a:r>
              <a:rPr lang="en-GB" sz="8600" dirty="0"/>
              <a:t>Meatballs in a tomato sauce with pasta and garlic bread </a:t>
            </a:r>
          </a:p>
          <a:p>
            <a:pPr marL="0" indent="0">
              <a:buNone/>
            </a:pPr>
            <a:r>
              <a:rPr lang="en-GB" sz="8600" dirty="0"/>
              <a:t>Pasta &amp; Veggie meatballs with garlic bread (v) </a:t>
            </a:r>
          </a:p>
          <a:p>
            <a:pPr marL="0" indent="0">
              <a:buNone/>
            </a:pPr>
            <a:r>
              <a:rPr lang="en-GB" sz="8600" dirty="0"/>
              <a:t>Jacket Potato with Cheese and Beans (V) </a:t>
            </a:r>
          </a:p>
          <a:p>
            <a:pPr marL="0" indent="0">
              <a:buNone/>
            </a:pPr>
            <a:r>
              <a:rPr lang="en-GB" sz="8600" dirty="0"/>
              <a:t>Chocolate fudge cake</a:t>
            </a:r>
          </a:p>
          <a:p>
            <a:pPr marL="0" indent="0">
              <a:buNone/>
            </a:pPr>
            <a:r>
              <a:rPr lang="en-GB" sz="8600" dirty="0"/>
              <a:t>Fresh fruit (v)</a:t>
            </a:r>
          </a:p>
          <a:p>
            <a:pPr marL="0" indent="0">
              <a:buNone/>
            </a:pPr>
            <a:endParaRPr lang="en-GB" sz="8600" b="1" u="sng" dirty="0">
              <a:solidFill>
                <a:srgbClr val="FF0000"/>
              </a:solidFill>
            </a:endParaRPr>
          </a:p>
          <a:p>
            <a:pPr marL="0" indent="0">
              <a:buNone/>
            </a:pPr>
            <a:r>
              <a:rPr lang="en-GB" sz="8600" b="1" u="sng" dirty="0">
                <a:solidFill>
                  <a:srgbClr val="FF0000"/>
                </a:solidFill>
              </a:rPr>
              <a:t>Class 9</a:t>
            </a:r>
            <a:endParaRPr lang="en-GB" sz="8600" b="1" dirty="0">
              <a:solidFill>
                <a:srgbClr val="FF0000"/>
              </a:solidFill>
            </a:endParaRPr>
          </a:p>
          <a:p>
            <a:pPr marL="0" indent="0">
              <a:buNone/>
            </a:pPr>
            <a:r>
              <a:rPr lang="en-GB" sz="8600" dirty="0"/>
              <a:t>Cheese burger and fries  </a:t>
            </a:r>
          </a:p>
          <a:p>
            <a:pPr marL="0" indent="0">
              <a:buNone/>
            </a:pPr>
            <a:r>
              <a:rPr lang="en-GB" sz="8600" dirty="0"/>
              <a:t>Crispy Bean Burger and Fries (v)</a:t>
            </a:r>
          </a:p>
          <a:p>
            <a:pPr marL="0" indent="0">
              <a:buNone/>
            </a:pPr>
            <a:r>
              <a:rPr lang="en-GB" sz="8600" dirty="0"/>
              <a:t>Jacket Potato with Cheese and Beans (V) </a:t>
            </a:r>
          </a:p>
          <a:p>
            <a:pPr marL="0" indent="0">
              <a:buNone/>
            </a:pPr>
            <a:r>
              <a:rPr lang="en-GB" sz="8600" dirty="0"/>
              <a:t>Waffles and caramel sauce and cream (v) </a:t>
            </a:r>
          </a:p>
          <a:p>
            <a:pPr marL="0" indent="0">
              <a:buNone/>
            </a:pPr>
            <a:r>
              <a:rPr lang="en-GB" sz="8600" dirty="0"/>
              <a:t>Fresh fruit (v)</a:t>
            </a:r>
          </a:p>
          <a:p>
            <a:pPr marL="0" indent="0">
              <a:buNone/>
            </a:pPr>
            <a:endParaRPr lang="en-GB" sz="8600" dirty="0"/>
          </a:p>
          <a:p>
            <a:pPr marL="0" indent="0">
              <a:buNone/>
            </a:pPr>
            <a:endParaRPr lang="en-GB" sz="8600" dirty="0"/>
          </a:p>
          <a:p>
            <a:endParaRPr lang="en-GB" dirty="0"/>
          </a:p>
        </p:txBody>
      </p:sp>
      <p:pic>
        <p:nvPicPr>
          <p:cNvPr id="4" name="Picture 3">
            <a:extLst>
              <a:ext uri="{FF2B5EF4-FFF2-40B4-BE49-F238E27FC236}">
                <a16:creationId xmlns:a16="http://schemas.microsoft.com/office/drawing/2014/main" id="{A95D0741-1E82-4439-8ED0-1FE9ADCA04FD}"/>
              </a:ext>
            </a:extLst>
          </p:cNvPr>
          <p:cNvPicPr>
            <a:picLocks noChangeAspect="1"/>
          </p:cNvPicPr>
          <p:nvPr/>
        </p:nvPicPr>
        <p:blipFill>
          <a:blip r:embed="rId2"/>
          <a:stretch>
            <a:fillRect/>
          </a:stretch>
        </p:blipFill>
        <p:spPr>
          <a:xfrm>
            <a:off x="7652722" y="1139835"/>
            <a:ext cx="2818632" cy="2289165"/>
          </a:xfrm>
          <a:prstGeom prst="rect">
            <a:avLst/>
          </a:prstGeom>
        </p:spPr>
      </p:pic>
      <p:pic>
        <p:nvPicPr>
          <p:cNvPr id="6" name="Picture 5">
            <a:extLst>
              <a:ext uri="{FF2B5EF4-FFF2-40B4-BE49-F238E27FC236}">
                <a16:creationId xmlns:a16="http://schemas.microsoft.com/office/drawing/2014/main" id="{1447F92F-3A40-409B-BE71-628AC6764945}"/>
              </a:ext>
            </a:extLst>
          </p:cNvPr>
          <p:cNvPicPr>
            <a:picLocks noChangeAspect="1"/>
          </p:cNvPicPr>
          <p:nvPr/>
        </p:nvPicPr>
        <p:blipFill>
          <a:blip r:embed="rId3"/>
          <a:stretch>
            <a:fillRect/>
          </a:stretch>
        </p:blipFill>
        <p:spPr>
          <a:xfrm>
            <a:off x="7652722" y="3718349"/>
            <a:ext cx="2818632" cy="2505469"/>
          </a:xfrm>
          <a:prstGeom prst="rect">
            <a:avLst/>
          </a:prstGeom>
        </p:spPr>
      </p:pic>
    </p:spTree>
    <p:extLst>
      <p:ext uri="{BB962C8B-B14F-4D97-AF65-F5344CB8AC3E}">
        <p14:creationId xmlns:p14="http://schemas.microsoft.com/office/powerpoint/2010/main" val="36194523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CF337-F976-46A7-9876-36AE7088E45C}"/>
              </a:ext>
            </a:extLst>
          </p:cNvPr>
          <p:cNvSpPr>
            <a:spLocks noGrp="1"/>
          </p:cNvSpPr>
          <p:nvPr>
            <p:ph type="title"/>
          </p:nvPr>
        </p:nvSpPr>
        <p:spPr>
          <a:xfrm>
            <a:off x="838200" y="713145"/>
            <a:ext cx="10515600" cy="1325563"/>
          </a:xfrm>
        </p:spPr>
        <p:txBody>
          <a:bodyPr>
            <a:normAutofit fontScale="90000"/>
          </a:bodyPr>
          <a:lstStyle/>
          <a:p>
            <a:r>
              <a:rPr lang="en-GB" dirty="0">
                <a:latin typeface="Berlin Sans FB" panose="020E0602020502020306" pitchFamily="34" charset="0"/>
              </a:rPr>
              <a:t>Lunch - </a:t>
            </a:r>
            <a:r>
              <a:rPr lang="en-GB" dirty="0"/>
              <a:t>Second day - Children will choose their sandwich choice for lunch</a:t>
            </a:r>
            <a:br>
              <a:rPr lang="en-GB" dirty="0"/>
            </a:br>
            <a:endParaRPr lang="en-GB" dirty="0">
              <a:latin typeface="Berlin Sans FB" panose="020E0602020502020306" pitchFamily="34" charset="0"/>
            </a:endParaRPr>
          </a:p>
        </p:txBody>
      </p:sp>
      <p:sp>
        <p:nvSpPr>
          <p:cNvPr id="3" name="Content Placeholder 2">
            <a:extLst>
              <a:ext uri="{FF2B5EF4-FFF2-40B4-BE49-F238E27FC236}">
                <a16:creationId xmlns:a16="http://schemas.microsoft.com/office/drawing/2014/main" id="{E29BB83C-D043-4B0B-AE3B-F7F399C74897}"/>
              </a:ext>
            </a:extLst>
          </p:cNvPr>
          <p:cNvSpPr>
            <a:spLocks noGrp="1"/>
          </p:cNvSpPr>
          <p:nvPr>
            <p:ph idx="1"/>
          </p:nvPr>
        </p:nvSpPr>
        <p:spPr>
          <a:xfrm>
            <a:off x="838200" y="1825625"/>
            <a:ext cx="10515600" cy="4766904"/>
          </a:xfrm>
        </p:spPr>
        <p:txBody>
          <a:bodyPr>
            <a:normAutofit fontScale="92500" lnSpcReduction="10000"/>
          </a:bodyPr>
          <a:lstStyle/>
          <a:p>
            <a:pPr marL="0" indent="0">
              <a:buNone/>
            </a:pPr>
            <a:r>
              <a:rPr lang="en-GB" b="1" dirty="0">
                <a:solidFill>
                  <a:srgbClr val="002060"/>
                </a:solidFill>
              </a:rPr>
              <a:t>Ham on white bread  246kcal</a:t>
            </a:r>
          </a:p>
          <a:p>
            <a:pPr marL="0" indent="0">
              <a:buNone/>
            </a:pPr>
            <a:r>
              <a:rPr lang="en-GB" b="1" dirty="0">
                <a:solidFill>
                  <a:srgbClr val="002060"/>
                </a:solidFill>
              </a:rPr>
              <a:t>Cheese on white bread 335kcal</a:t>
            </a:r>
          </a:p>
          <a:p>
            <a:pPr marL="0" indent="0">
              <a:buNone/>
            </a:pPr>
            <a:r>
              <a:rPr lang="en-GB" b="1" dirty="0">
                <a:solidFill>
                  <a:srgbClr val="002060"/>
                </a:solidFill>
              </a:rPr>
              <a:t>Egg Mayo on white bread 334kcal </a:t>
            </a:r>
          </a:p>
          <a:p>
            <a:pPr marL="0" indent="0">
              <a:buNone/>
            </a:pPr>
            <a:r>
              <a:rPr lang="en-GB" b="1" dirty="0">
                <a:solidFill>
                  <a:srgbClr val="002060"/>
                </a:solidFill>
              </a:rPr>
              <a:t>Chicken Mayo in malted bread 328kcal </a:t>
            </a:r>
          </a:p>
          <a:p>
            <a:pPr marL="0" indent="0">
              <a:buNone/>
            </a:pPr>
            <a:r>
              <a:rPr lang="en-GB" b="1" dirty="0">
                <a:solidFill>
                  <a:srgbClr val="002060"/>
                </a:solidFill>
              </a:rPr>
              <a:t>Tuna Mayo in white bread 329kcal </a:t>
            </a:r>
          </a:p>
          <a:p>
            <a:pPr marL="0" indent="0">
              <a:buNone/>
            </a:pPr>
            <a:r>
              <a:rPr lang="en-GB" b="1" dirty="0">
                <a:solidFill>
                  <a:srgbClr val="002060"/>
                </a:solidFill>
              </a:rPr>
              <a:t>Halal Chicken Tikka 427kcal</a:t>
            </a:r>
          </a:p>
          <a:p>
            <a:pPr marL="0" indent="0">
              <a:buNone/>
            </a:pPr>
            <a:r>
              <a:rPr lang="en-GB" b="1" dirty="0">
                <a:solidFill>
                  <a:srgbClr val="002060"/>
                </a:solidFill>
              </a:rPr>
              <a:t>Vegan Cheese &amp; Pickle 348kcal</a:t>
            </a:r>
          </a:p>
          <a:p>
            <a:pPr marL="0" indent="0">
              <a:buNone/>
            </a:pPr>
            <a:r>
              <a:rPr lang="en-GB" b="1" dirty="0">
                <a:solidFill>
                  <a:srgbClr val="002060"/>
                </a:solidFill>
              </a:rPr>
              <a:t>Gluten Free Cheese &amp; Onion 396kcal</a:t>
            </a:r>
          </a:p>
          <a:p>
            <a:pPr marL="0" indent="0">
              <a:buNone/>
            </a:pPr>
            <a:r>
              <a:rPr lang="en-GB" i="1" dirty="0"/>
              <a:t>*This will include a bag of crisps, biscuit bar and piece of fruit. </a:t>
            </a:r>
          </a:p>
          <a:p>
            <a:pPr marL="0" indent="0">
              <a:buNone/>
            </a:pPr>
            <a:r>
              <a:rPr lang="en-GB" i="1" dirty="0"/>
              <a:t>*All dietary needs will be sent prior to our visit to allow them to cater for everybody. </a:t>
            </a:r>
          </a:p>
          <a:p>
            <a:endParaRPr lang="en-GB" dirty="0"/>
          </a:p>
        </p:txBody>
      </p:sp>
      <p:pic>
        <p:nvPicPr>
          <p:cNvPr id="4" name="Picture 3">
            <a:extLst>
              <a:ext uri="{FF2B5EF4-FFF2-40B4-BE49-F238E27FC236}">
                <a16:creationId xmlns:a16="http://schemas.microsoft.com/office/drawing/2014/main" id="{B559FAC9-A421-4427-8CB3-4F4B2E915232}"/>
              </a:ext>
            </a:extLst>
          </p:cNvPr>
          <p:cNvPicPr>
            <a:picLocks noChangeAspect="1"/>
          </p:cNvPicPr>
          <p:nvPr/>
        </p:nvPicPr>
        <p:blipFill>
          <a:blip r:embed="rId2"/>
          <a:stretch>
            <a:fillRect/>
          </a:stretch>
        </p:blipFill>
        <p:spPr>
          <a:xfrm>
            <a:off x="7052990" y="1872635"/>
            <a:ext cx="3545415" cy="2336442"/>
          </a:xfrm>
          <a:prstGeom prst="rect">
            <a:avLst/>
          </a:prstGeom>
        </p:spPr>
      </p:pic>
    </p:spTree>
    <p:extLst>
      <p:ext uri="{BB962C8B-B14F-4D97-AF65-F5344CB8AC3E}">
        <p14:creationId xmlns:p14="http://schemas.microsoft.com/office/powerpoint/2010/main" val="796163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500" y="349382"/>
            <a:ext cx="10515600" cy="1325563"/>
          </a:xfrm>
        </p:spPr>
        <p:txBody>
          <a:bodyPr>
            <a:normAutofit/>
          </a:bodyPr>
          <a:lstStyle/>
          <a:p>
            <a:r>
              <a:rPr lang="en-GB" sz="6000" dirty="0">
                <a:latin typeface="Berlin Sans FB" panose="020E0602020502020306" pitchFamily="34" charset="0"/>
              </a:rPr>
              <a:t>Activities </a:t>
            </a:r>
          </a:p>
        </p:txBody>
      </p:sp>
      <p:sp>
        <p:nvSpPr>
          <p:cNvPr id="3" name="Content Placeholder 2"/>
          <p:cNvSpPr>
            <a:spLocks noGrp="1"/>
          </p:cNvSpPr>
          <p:nvPr>
            <p:ph idx="1"/>
          </p:nvPr>
        </p:nvSpPr>
        <p:spPr>
          <a:xfrm>
            <a:off x="838200" y="1825625"/>
            <a:ext cx="10744200" cy="4351338"/>
          </a:xfrm>
        </p:spPr>
        <p:txBody>
          <a:bodyPr>
            <a:normAutofit/>
          </a:bodyPr>
          <a:lstStyle/>
          <a:p>
            <a:pPr marL="0" indent="0">
              <a:buNone/>
            </a:pPr>
            <a:r>
              <a:rPr lang="en-GB" dirty="0">
                <a:latin typeface="Berlin Sans FB" panose="020E0602020502020306" pitchFamily="34" charset="0"/>
                <a:cs typeface="Arial" panose="020B0604020202020204" pitchFamily="34" charset="0"/>
              </a:rPr>
              <a:t>PE – Outdoor activities</a:t>
            </a:r>
          </a:p>
          <a:p>
            <a:pPr marL="0" indent="0">
              <a:buNone/>
            </a:pPr>
            <a:r>
              <a:rPr lang="en-GB" dirty="0">
                <a:latin typeface="Berlin Sans FB" panose="020E0602020502020306" pitchFamily="34" charset="0"/>
                <a:cs typeface="Arial" panose="020B0604020202020204" pitchFamily="34" charset="0"/>
              </a:rPr>
              <a:t>          * Rounders </a:t>
            </a:r>
          </a:p>
          <a:p>
            <a:pPr marL="0" indent="0">
              <a:buNone/>
            </a:pPr>
            <a:r>
              <a:rPr lang="en-GB" dirty="0">
                <a:latin typeface="Berlin Sans FB" panose="020E0602020502020306" pitchFamily="34" charset="0"/>
                <a:cs typeface="Arial" panose="020B0604020202020204" pitchFamily="34" charset="0"/>
              </a:rPr>
              <a:t>           *Football  </a:t>
            </a:r>
          </a:p>
          <a:p>
            <a:pPr marL="0" indent="0">
              <a:buNone/>
            </a:pPr>
            <a:endParaRPr lang="en-GB" dirty="0">
              <a:latin typeface="Berlin Sans FB" panose="020E0602020502020306" pitchFamily="34" charset="0"/>
              <a:cs typeface="Arial" panose="020B0604020202020204" pitchFamily="34" charset="0"/>
            </a:endParaRPr>
          </a:p>
          <a:p>
            <a:pPr marL="0" indent="0">
              <a:buNone/>
            </a:pPr>
            <a:r>
              <a:rPr lang="en-GB" dirty="0">
                <a:latin typeface="Berlin Sans FB" panose="020E0602020502020306" pitchFamily="34" charset="0"/>
                <a:cs typeface="Arial" panose="020B0604020202020204" pitchFamily="34" charset="0"/>
              </a:rPr>
              <a:t>Art – Maurice Sendak</a:t>
            </a:r>
          </a:p>
          <a:p>
            <a:pPr marL="0" indent="0">
              <a:buNone/>
            </a:pPr>
            <a:r>
              <a:rPr lang="en-GB" dirty="0">
                <a:latin typeface="Berlin Sans FB" panose="020E0602020502020306" pitchFamily="34" charset="0"/>
                <a:cs typeface="Arial" panose="020B0604020202020204" pitchFamily="34" charset="0"/>
              </a:rPr>
              <a:t>           (Teddy)</a:t>
            </a:r>
          </a:p>
        </p:txBody>
      </p:sp>
      <p:pic>
        <p:nvPicPr>
          <p:cNvPr id="4" name="Picture 3">
            <a:extLst>
              <a:ext uri="{FF2B5EF4-FFF2-40B4-BE49-F238E27FC236}">
                <a16:creationId xmlns:a16="http://schemas.microsoft.com/office/drawing/2014/main" id="{CF3F1B42-9A1C-4092-BE0A-A67BE3368A9D}"/>
              </a:ext>
            </a:extLst>
          </p:cNvPr>
          <p:cNvPicPr>
            <a:picLocks noChangeAspect="1"/>
          </p:cNvPicPr>
          <p:nvPr/>
        </p:nvPicPr>
        <p:blipFill>
          <a:blip r:embed="rId2"/>
          <a:stretch>
            <a:fillRect/>
          </a:stretch>
        </p:blipFill>
        <p:spPr>
          <a:xfrm>
            <a:off x="8752398" y="131783"/>
            <a:ext cx="3297033" cy="4433457"/>
          </a:xfrm>
          <a:prstGeom prst="rect">
            <a:avLst/>
          </a:prstGeom>
        </p:spPr>
      </p:pic>
      <p:pic>
        <p:nvPicPr>
          <p:cNvPr id="6" name="Picture 5">
            <a:extLst>
              <a:ext uri="{FF2B5EF4-FFF2-40B4-BE49-F238E27FC236}">
                <a16:creationId xmlns:a16="http://schemas.microsoft.com/office/drawing/2014/main" id="{CEC0D785-1A79-4710-8344-218C24E7C1E2}"/>
              </a:ext>
            </a:extLst>
          </p:cNvPr>
          <p:cNvPicPr>
            <a:picLocks noChangeAspect="1"/>
          </p:cNvPicPr>
          <p:nvPr/>
        </p:nvPicPr>
        <p:blipFill>
          <a:blip r:embed="rId3"/>
          <a:stretch>
            <a:fillRect/>
          </a:stretch>
        </p:blipFill>
        <p:spPr>
          <a:xfrm>
            <a:off x="4896464" y="254752"/>
            <a:ext cx="3575714" cy="2604053"/>
          </a:xfrm>
          <a:prstGeom prst="rect">
            <a:avLst/>
          </a:prstGeom>
        </p:spPr>
      </p:pic>
      <p:pic>
        <p:nvPicPr>
          <p:cNvPr id="7" name="Picture 6">
            <a:extLst>
              <a:ext uri="{FF2B5EF4-FFF2-40B4-BE49-F238E27FC236}">
                <a16:creationId xmlns:a16="http://schemas.microsoft.com/office/drawing/2014/main" id="{55CAB6A9-77AA-4CF0-87A8-5B0DBF89F190}"/>
              </a:ext>
            </a:extLst>
          </p:cNvPr>
          <p:cNvPicPr>
            <a:picLocks noChangeAspect="1"/>
          </p:cNvPicPr>
          <p:nvPr/>
        </p:nvPicPr>
        <p:blipFill>
          <a:blip r:embed="rId4"/>
          <a:stretch>
            <a:fillRect/>
          </a:stretch>
        </p:blipFill>
        <p:spPr>
          <a:xfrm>
            <a:off x="4497513" y="3160164"/>
            <a:ext cx="3813893" cy="2784965"/>
          </a:xfrm>
          <a:prstGeom prst="rect">
            <a:avLst/>
          </a:prstGeom>
        </p:spPr>
      </p:pic>
      <p:sp>
        <p:nvSpPr>
          <p:cNvPr id="11" name="TextBox 10">
            <a:extLst>
              <a:ext uri="{FF2B5EF4-FFF2-40B4-BE49-F238E27FC236}">
                <a16:creationId xmlns:a16="http://schemas.microsoft.com/office/drawing/2014/main" id="{F2345224-BFA4-4081-AF5F-250A946D98B6}"/>
              </a:ext>
            </a:extLst>
          </p:cNvPr>
          <p:cNvSpPr txBox="1"/>
          <p:nvPr/>
        </p:nvSpPr>
        <p:spPr>
          <a:xfrm>
            <a:off x="8752398" y="4837471"/>
            <a:ext cx="3110222" cy="1200329"/>
          </a:xfrm>
          <a:prstGeom prst="rect">
            <a:avLst/>
          </a:prstGeom>
          <a:noFill/>
        </p:spPr>
        <p:txBody>
          <a:bodyPr wrap="square" rtlCol="0">
            <a:spAutoFit/>
          </a:bodyPr>
          <a:lstStyle/>
          <a:p>
            <a:pPr algn="ctr"/>
            <a:r>
              <a:rPr lang="en-GB" sz="2400" dirty="0">
                <a:latin typeface="Berlin Sans FB" panose="020E0602020502020306" pitchFamily="34" charset="0"/>
              </a:rPr>
              <a:t>We will take a range of art and sports equipment</a:t>
            </a:r>
          </a:p>
        </p:txBody>
      </p:sp>
    </p:spTree>
    <p:extLst>
      <p:ext uri="{BB962C8B-B14F-4D97-AF65-F5344CB8AC3E}">
        <p14:creationId xmlns:p14="http://schemas.microsoft.com/office/powerpoint/2010/main" val="4093464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5170" y="122621"/>
            <a:ext cx="10515600" cy="1325563"/>
          </a:xfrm>
        </p:spPr>
        <p:txBody>
          <a:bodyPr>
            <a:normAutofit/>
          </a:bodyPr>
          <a:lstStyle/>
          <a:p>
            <a:r>
              <a:rPr lang="en-GB" sz="6000" dirty="0">
                <a:latin typeface="Berlin Sans FB" panose="020E0602020502020306" pitchFamily="34" charset="0"/>
              </a:rPr>
              <a:t>Free Time</a:t>
            </a:r>
          </a:p>
        </p:txBody>
      </p:sp>
      <p:pic>
        <p:nvPicPr>
          <p:cNvPr id="3" name="Picture 2">
            <a:extLst>
              <a:ext uri="{FF2B5EF4-FFF2-40B4-BE49-F238E27FC236}">
                <a16:creationId xmlns:a16="http://schemas.microsoft.com/office/drawing/2014/main" id="{5070FE4A-2EE5-4F24-8AD0-B39AEA5AFC8F}"/>
              </a:ext>
            </a:extLst>
          </p:cNvPr>
          <p:cNvPicPr>
            <a:picLocks noChangeAspect="1"/>
          </p:cNvPicPr>
          <p:nvPr/>
        </p:nvPicPr>
        <p:blipFill rotWithShape="1">
          <a:blip r:embed="rId2"/>
          <a:srcRect r="8784" b="3896"/>
          <a:stretch/>
        </p:blipFill>
        <p:spPr>
          <a:xfrm>
            <a:off x="6096000" y="365125"/>
            <a:ext cx="5308531" cy="3835469"/>
          </a:xfrm>
          <a:prstGeom prst="rect">
            <a:avLst/>
          </a:prstGeom>
        </p:spPr>
      </p:pic>
      <p:pic>
        <p:nvPicPr>
          <p:cNvPr id="4" name="Picture 3">
            <a:extLst>
              <a:ext uri="{FF2B5EF4-FFF2-40B4-BE49-F238E27FC236}">
                <a16:creationId xmlns:a16="http://schemas.microsoft.com/office/drawing/2014/main" id="{BAB982F4-9F0B-4D49-9741-6D3A4629E4AC}"/>
              </a:ext>
            </a:extLst>
          </p:cNvPr>
          <p:cNvPicPr>
            <a:picLocks noChangeAspect="1"/>
          </p:cNvPicPr>
          <p:nvPr/>
        </p:nvPicPr>
        <p:blipFill>
          <a:blip r:embed="rId3"/>
          <a:stretch>
            <a:fillRect/>
          </a:stretch>
        </p:blipFill>
        <p:spPr>
          <a:xfrm>
            <a:off x="231230" y="1257997"/>
            <a:ext cx="3937402" cy="2949523"/>
          </a:xfrm>
          <a:prstGeom prst="rect">
            <a:avLst/>
          </a:prstGeom>
        </p:spPr>
      </p:pic>
      <p:pic>
        <p:nvPicPr>
          <p:cNvPr id="5" name="Picture 4">
            <a:extLst>
              <a:ext uri="{FF2B5EF4-FFF2-40B4-BE49-F238E27FC236}">
                <a16:creationId xmlns:a16="http://schemas.microsoft.com/office/drawing/2014/main" id="{98D2CDB4-5720-4E7D-B489-EB1DCC5782D8}"/>
              </a:ext>
            </a:extLst>
          </p:cNvPr>
          <p:cNvPicPr>
            <a:picLocks noChangeAspect="1"/>
          </p:cNvPicPr>
          <p:nvPr/>
        </p:nvPicPr>
        <p:blipFill>
          <a:blip r:embed="rId4"/>
          <a:stretch>
            <a:fillRect/>
          </a:stretch>
        </p:blipFill>
        <p:spPr>
          <a:xfrm>
            <a:off x="7886924" y="3729627"/>
            <a:ext cx="4073846" cy="2949523"/>
          </a:xfrm>
          <a:prstGeom prst="rect">
            <a:avLst/>
          </a:prstGeom>
        </p:spPr>
      </p:pic>
      <p:pic>
        <p:nvPicPr>
          <p:cNvPr id="6" name="Picture 5">
            <a:extLst>
              <a:ext uri="{FF2B5EF4-FFF2-40B4-BE49-F238E27FC236}">
                <a16:creationId xmlns:a16="http://schemas.microsoft.com/office/drawing/2014/main" id="{D9EDB89F-1E2E-4496-A6AA-7F24E49A19B0}"/>
              </a:ext>
            </a:extLst>
          </p:cNvPr>
          <p:cNvPicPr>
            <a:picLocks noChangeAspect="1"/>
          </p:cNvPicPr>
          <p:nvPr/>
        </p:nvPicPr>
        <p:blipFill>
          <a:blip r:embed="rId5"/>
          <a:stretch>
            <a:fillRect/>
          </a:stretch>
        </p:blipFill>
        <p:spPr>
          <a:xfrm>
            <a:off x="625069" y="4373102"/>
            <a:ext cx="3149724" cy="2306048"/>
          </a:xfrm>
          <a:prstGeom prst="rect">
            <a:avLst/>
          </a:prstGeom>
        </p:spPr>
      </p:pic>
      <p:pic>
        <p:nvPicPr>
          <p:cNvPr id="7" name="Picture 6">
            <a:extLst>
              <a:ext uri="{FF2B5EF4-FFF2-40B4-BE49-F238E27FC236}">
                <a16:creationId xmlns:a16="http://schemas.microsoft.com/office/drawing/2014/main" id="{95E5EADE-6371-4F4B-A926-B68ACF1D78D6}"/>
              </a:ext>
            </a:extLst>
          </p:cNvPr>
          <p:cNvPicPr>
            <a:picLocks noChangeAspect="1"/>
          </p:cNvPicPr>
          <p:nvPr/>
        </p:nvPicPr>
        <p:blipFill>
          <a:blip r:embed="rId6"/>
          <a:stretch>
            <a:fillRect/>
          </a:stretch>
        </p:blipFill>
        <p:spPr>
          <a:xfrm>
            <a:off x="4324972" y="2487973"/>
            <a:ext cx="3011773" cy="4004902"/>
          </a:xfrm>
          <a:prstGeom prst="rect">
            <a:avLst/>
          </a:prstGeom>
        </p:spPr>
      </p:pic>
    </p:spTree>
    <p:extLst>
      <p:ext uri="{BB962C8B-B14F-4D97-AF65-F5344CB8AC3E}">
        <p14:creationId xmlns:p14="http://schemas.microsoft.com/office/powerpoint/2010/main" val="19978199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latin typeface="Berlin Sans FB" panose="020E0602020502020306" pitchFamily="34" charset="0"/>
              </a:rPr>
              <a:t>Kit List </a:t>
            </a:r>
          </a:p>
        </p:txBody>
      </p:sp>
      <p:sp>
        <p:nvSpPr>
          <p:cNvPr id="3" name="Content Placeholder 2"/>
          <p:cNvSpPr>
            <a:spLocks noGrp="1"/>
          </p:cNvSpPr>
          <p:nvPr>
            <p:ph idx="1"/>
          </p:nvPr>
        </p:nvSpPr>
        <p:spPr>
          <a:xfrm>
            <a:off x="707923" y="1563329"/>
            <a:ext cx="10645877" cy="4613634"/>
          </a:xfrm>
        </p:spPr>
        <p:txBody>
          <a:bodyPr>
            <a:noAutofit/>
          </a:bodyPr>
          <a:lstStyle/>
          <a:p>
            <a:pPr marL="0" indent="0">
              <a:buNone/>
            </a:pPr>
            <a:r>
              <a:rPr lang="en-GB" sz="2400" b="1" dirty="0">
                <a:latin typeface="Berlin Sans FB" panose="020E0602020502020306" pitchFamily="34" charset="0"/>
                <a:cs typeface="Arial" panose="020B0604020202020204" pitchFamily="34" charset="0"/>
              </a:rPr>
              <a:t>Children may spend a lot of time outdoors. </a:t>
            </a:r>
          </a:p>
          <a:p>
            <a:r>
              <a:rPr lang="en-GB" sz="2400" dirty="0">
                <a:latin typeface="Berlin Sans FB" panose="020E0602020502020306" pitchFamily="34" charset="0"/>
                <a:cs typeface="Arial" panose="020B0604020202020204" pitchFamily="34" charset="0"/>
              </a:rPr>
              <a:t>Waterproof coat </a:t>
            </a:r>
          </a:p>
          <a:p>
            <a:r>
              <a:rPr lang="en-GB" sz="2400" dirty="0">
                <a:latin typeface="Berlin Sans FB" panose="020E0602020502020306" pitchFamily="34" charset="0"/>
                <a:cs typeface="Arial" panose="020B0604020202020204" pitchFamily="34" charset="0"/>
              </a:rPr>
              <a:t>Clothes that you don’t mind getting muddy</a:t>
            </a:r>
          </a:p>
          <a:p>
            <a:r>
              <a:rPr lang="en-GB" sz="2400" dirty="0">
                <a:latin typeface="Berlin Sans FB" panose="020E0602020502020306" pitchFamily="34" charset="0"/>
                <a:cs typeface="Arial" panose="020B0604020202020204" pitchFamily="34" charset="0"/>
              </a:rPr>
              <a:t>2 pairs of shoes- inside shoes (sliders/slippers/crocs) and outside shoes that may get dirty. </a:t>
            </a:r>
          </a:p>
          <a:p>
            <a:r>
              <a:rPr lang="en-GB" sz="2400" dirty="0">
                <a:latin typeface="Berlin Sans FB" panose="020E0602020502020306" pitchFamily="34" charset="0"/>
                <a:cs typeface="Arial" panose="020B0604020202020204" pitchFamily="34" charset="0"/>
              </a:rPr>
              <a:t>Warm pyjamas </a:t>
            </a:r>
          </a:p>
          <a:p>
            <a:r>
              <a:rPr lang="en-GB" sz="2400" dirty="0">
                <a:latin typeface="Berlin Sans FB" panose="020E0602020502020306" pitchFamily="34" charset="0"/>
                <a:cs typeface="Arial" panose="020B0604020202020204" pitchFamily="34" charset="0"/>
              </a:rPr>
              <a:t>Toiletries</a:t>
            </a:r>
          </a:p>
          <a:p>
            <a:r>
              <a:rPr lang="en-GB" sz="2400" dirty="0">
                <a:latin typeface="Berlin Sans FB" panose="020E0602020502020306" pitchFamily="34" charset="0"/>
                <a:cs typeface="Arial" panose="020B0604020202020204" pitchFamily="34" charset="0"/>
              </a:rPr>
              <a:t>Children do not need to bring any electronics like phones, cameras, iPads or any other electronic devices. </a:t>
            </a:r>
          </a:p>
          <a:p>
            <a:r>
              <a:rPr lang="en-GB" sz="2400" dirty="0">
                <a:latin typeface="Berlin Sans FB" panose="020E0602020502020306" pitchFamily="34" charset="0"/>
                <a:cs typeface="Arial" panose="020B0604020202020204" pitchFamily="34" charset="0"/>
              </a:rPr>
              <a:t>No toys </a:t>
            </a:r>
          </a:p>
          <a:p>
            <a:r>
              <a:rPr lang="en-GB" sz="2400" dirty="0">
                <a:latin typeface="Berlin Sans FB" panose="020E0602020502020306" pitchFamily="34" charset="0"/>
                <a:cs typeface="Arial" panose="020B0604020202020204" pitchFamily="34" charset="0"/>
              </a:rPr>
              <a:t>Teddy/ home comfort </a:t>
            </a:r>
          </a:p>
          <a:p>
            <a:r>
              <a:rPr lang="en-GB" sz="2400" dirty="0">
                <a:latin typeface="Berlin Sans FB" panose="020E0602020502020306" pitchFamily="34" charset="0"/>
                <a:cs typeface="Arial" panose="020B0604020202020204" pitchFamily="34" charset="0"/>
              </a:rPr>
              <a:t>Refillable water bottle </a:t>
            </a:r>
          </a:p>
        </p:txBody>
      </p:sp>
    </p:spTree>
    <p:extLst>
      <p:ext uri="{BB962C8B-B14F-4D97-AF65-F5344CB8AC3E}">
        <p14:creationId xmlns:p14="http://schemas.microsoft.com/office/powerpoint/2010/main" val="1543943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1772</TotalTime>
  <Words>577</Words>
  <Application>Microsoft Office PowerPoint</Application>
  <PresentationFormat>Widescreen</PresentationFormat>
  <Paragraphs>76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Berlin Sans FB</vt:lpstr>
      <vt:lpstr>Calibri</vt:lpstr>
      <vt:lpstr>Calibri Light</vt:lpstr>
      <vt:lpstr>Office Theme</vt:lpstr>
      <vt:lpstr>Year 4 Residential  2026</vt:lpstr>
      <vt:lpstr>Dates </vt:lpstr>
      <vt:lpstr>Roman experience</vt:lpstr>
      <vt:lpstr>PowerPoint Presentation</vt:lpstr>
      <vt:lpstr>Arrival </vt:lpstr>
      <vt:lpstr>PowerPoint Presentation</vt:lpstr>
      <vt:lpstr>Sleeping </vt:lpstr>
      <vt:lpstr>PowerPoint Presentation</vt:lpstr>
      <vt:lpstr>Food </vt:lpstr>
      <vt:lpstr>PowerPoint Presentation</vt:lpstr>
      <vt:lpstr>Lunch - Second day - Children will choose their sandwich choice for lunch </vt:lpstr>
      <vt:lpstr>Activities </vt:lpstr>
      <vt:lpstr>Free Time</vt:lpstr>
      <vt:lpstr>Kit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Tattenhall Trip 2022</dc:title>
  <dc:creator>TTalbot</dc:creator>
  <cp:lastModifiedBy>Elizabeth SLATER</cp:lastModifiedBy>
  <cp:revision>46</cp:revision>
  <cp:lastPrinted>2026-03-19T08:36:26Z</cp:lastPrinted>
  <dcterms:created xsi:type="dcterms:W3CDTF">2022-02-13T12:03:18Z</dcterms:created>
  <dcterms:modified xsi:type="dcterms:W3CDTF">2026-03-19T16:19:05Z</dcterms:modified>
</cp:coreProperties>
</file>